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hK3vCLCLvhDLCR5HIrETHjpT+b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p:nvPr/>
        </p:nvSpPr>
        <p:spPr>
          <a:xfrm rot="5400000">
            <a:off x="7500300" y="505"/>
            <a:ext cx="1643700" cy="1643700"/>
          </a:xfrm>
          <a:prstGeom prst="diagStripe">
            <a:avLst>
              <a:gd fmla="val 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5"/>
          <p:cNvGrpSpPr/>
          <p:nvPr/>
        </p:nvGrpSpPr>
        <p:grpSpPr>
          <a:xfrm>
            <a:off x="0" y="490"/>
            <a:ext cx="5153705" cy="5134399"/>
            <a:chOff x="0" y="75"/>
            <a:chExt cx="5153705" cy="5152950"/>
          </a:xfrm>
        </p:grpSpPr>
        <p:sp>
          <p:nvSpPr>
            <p:cNvPr id="12" name="Google Shape;12;p15"/>
            <p:cNvSpPr/>
            <p:nvPr/>
          </p:nvSpPr>
          <p:spPr>
            <a:xfrm rot="-5400000">
              <a:off x="455" y="-225"/>
              <a:ext cx="5152800" cy="5153700"/>
            </a:xfrm>
            <a:prstGeom prst="diagStripe">
              <a:avLst>
                <a:gd fmla="val 5000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5"/>
            <p:cNvSpPr/>
            <p:nvPr/>
          </p:nvSpPr>
          <p:spPr>
            <a:xfrm rot="-5400000">
              <a:off x="150" y="1145825"/>
              <a:ext cx="3996600" cy="3996900"/>
            </a:xfrm>
            <a:prstGeom prst="diagStripe">
              <a:avLst>
                <a:gd fmla="val 58774"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5"/>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15"/>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7" name="Google Shape;17;p15"/>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8" name="Google Shape;1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24"/>
          <p:cNvGrpSpPr/>
          <p:nvPr/>
        </p:nvGrpSpPr>
        <p:grpSpPr>
          <a:xfrm>
            <a:off x="4406400" y="0"/>
            <a:ext cx="4737600" cy="5143065"/>
            <a:chOff x="4406400" y="0"/>
            <a:chExt cx="4737600" cy="5143065"/>
          </a:xfrm>
        </p:grpSpPr>
        <p:sp>
          <p:nvSpPr>
            <p:cNvPr id="107" name="Google Shape;107;p24"/>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4"/>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4"/>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4"/>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4"/>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4"/>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4"/>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4"/>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4"/>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4"/>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4"/>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4"/>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4"/>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4"/>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4"/>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4"/>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p24"/>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26" name="Google Shape;126;p24"/>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27" name="Google Shape;12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grpSp>
        <p:nvGrpSpPr>
          <p:cNvPr id="20" name="Google Shape;20;p16"/>
          <p:cNvGrpSpPr/>
          <p:nvPr/>
        </p:nvGrpSpPr>
        <p:grpSpPr>
          <a:xfrm>
            <a:off x="0" y="381001"/>
            <a:ext cx="1037850" cy="1016288"/>
            <a:chOff x="0" y="381001"/>
            <a:chExt cx="1037850" cy="1016288"/>
          </a:xfrm>
        </p:grpSpPr>
        <p:sp>
          <p:nvSpPr>
            <p:cNvPr id="21" name="Google Shape;21;p1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1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16"/>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grpSp>
        <p:nvGrpSpPr>
          <p:cNvPr id="27" name="Google Shape;27;p17"/>
          <p:cNvGrpSpPr/>
          <p:nvPr/>
        </p:nvGrpSpPr>
        <p:grpSpPr>
          <a:xfrm>
            <a:off x="4406400" y="0"/>
            <a:ext cx="4737600" cy="5143065"/>
            <a:chOff x="4406400" y="0"/>
            <a:chExt cx="4737600" cy="5143065"/>
          </a:xfrm>
        </p:grpSpPr>
        <p:sp>
          <p:nvSpPr>
            <p:cNvPr id="28" name="Google Shape;28;p17"/>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7"/>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7"/>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7"/>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7"/>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7"/>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7"/>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7"/>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7"/>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7"/>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7"/>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7"/>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7"/>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7"/>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7"/>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7"/>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17"/>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18"/>
          <p:cNvGrpSpPr/>
          <p:nvPr/>
        </p:nvGrpSpPr>
        <p:grpSpPr>
          <a:xfrm>
            <a:off x="0" y="381001"/>
            <a:ext cx="1037850" cy="1016288"/>
            <a:chOff x="0" y="381001"/>
            <a:chExt cx="1037850" cy="1016288"/>
          </a:xfrm>
        </p:grpSpPr>
        <p:sp>
          <p:nvSpPr>
            <p:cNvPr id="50" name="Google Shape;50;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1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3" name="Google Shape;53;p18"/>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18"/>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5" name="Google Shape;5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19"/>
          <p:cNvGrpSpPr/>
          <p:nvPr/>
        </p:nvGrpSpPr>
        <p:grpSpPr>
          <a:xfrm>
            <a:off x="0" y="381001"/>
            <a:ext cx="1037850" cy="1016288"/>
            <a:chOff x="0" y="381001"/>
            <a:chExt cx="1037850" cy="1016288"/>
          </a:xfrm>
        </p:grpSpPr>
        <p:sp>
          <p:nvSpPr>
            <p:cNvPr id="58" name="Google Shape;5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1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1" name="Google Shape;6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20"/>
          <p:cNvGrpSpPr/>
          <p:nvPr/>
        </p:nvGrpSpPr>
        <p:grpSpPr>
          <a:xfrm>
            <a:off x="0" y="381001"/>
            <a:ext cx="1037850" cy="1016288"/>
            <a:chOff x="0" y="381001"/>
            <a:chExt cx="1037850" cy="1016288"/>
          </a:xfrm>
        </p:grpSpPr>
        <p:sp>
          <p:nvSpPr>
            <p:cNvPr id="64" name="Google Shape;64;p2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20"/>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7" name="Google Shape;67;p20"/>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8" name="Google Shape;6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21"/>
          <p:cNvGrpSpPr/>
          <p:nvPr/>
        </p:nvGrpSpPr>
        <p:grpSpPr>
          <a:xfrm>
            <a:off x="4406400" y="0"/>
            <a:ext cx="4737600" cy="5143500"/>
            <a:chOff x="4406400" y="0"/>
            <a:chExt cx="4737600" cy="5143500"/>
          </a:xfrm>
        </p:grpSpPr>
        <p:sp>
          <p:nvSpPr>
            <p:cNvPr id="71" name="Google Shape;71;p21"/>
            <p:cNvSpPr/>
            <p:nvPr/>
          </p:nvSpPr>
          <p:spPr>
            <a:xfrm rot="5400000">
              <a:off x="4407900" y="-1500"/>
              <a:ext cx="47346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1"/>
            <p:cNvSpPr/>
            <p:nvPr/>
          </p:nvSpPr>
          <p:spPr>
            <a:xfrm rot="5400000">
              <a:off x="4840825" y="6000"/>
              <a:ext cx="42987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1"/>
            <p:cNvSpPr/>
            <p:nvPr/>
          </p:nvSpPr>
          <p:spPr>
            <a:xfrm rot="-5400000">
              <a:off x="5618399" y="123664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1"/>
            <p:cNvSpPr/>
            <p:nvPr/>
          </p:nvSpPr>
          <p:spPr>
            <a:xfrm flipH="1">
              <a:off x="5849857" y="144407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1"/>
            <p:cNvSpPr/>
            <p:nvPr/>
          </p:nvSpPr>
          <p:spPr>
            <a:xfrm rot="-5400000">
              <a:off x="5987081" y="246974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1"/>
            <p:cNvSpPr/>
            <p:nvPr/>
          </p:nvSpPr>
          <p:spPr>
            <a:xfrm flipH="1">
              <a:off x="6222115" y="2677179"/>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1"/>
            <p:cNvSpPr/>
            <p:nvPr/>
          </p:nvSpPr>
          <p:spPr>
            <a:xfrm rot="-5400000">
              <a:off x="6675341" y="186224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1"/>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1"/>
            <p:cNvSpPr/>
            <p:nvPr/>
          </p:nvSpPr>
          <p:spPr>
            <a:xfrm rot="-5400000">
              <a:off x="6861141" y="247808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1"/>
            <p:cNvSpPr/>
            <p:nvPr/>
          </p:nvSpPr>
          <p:spPr>
            <a:xfrm flipH="1">
              <a:off x="7965266" y="269319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1"/>
            <p:cNvSpPr/>
            <p:nvPr/>
          </p:nvSpPr>
          <p:spPr>
            <a:xfrm flipH="1">
              <a:off x="8145082" y="330903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p:nvPr/>
          </p:nvSpPr>
          <p:spPr>
            <a:xfrm rot="-5400000">
              <a:off x="7047599" y="309534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1"/>
            <p:cNvSpPr/>
            <p:nvPr/>
          </p:nvSpPr>
          <p:spPr>
            <a:xfrm flipH="1">
              <a:off x="7276649" y="330278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1"/>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1"/>
            <p:cNvSpPr/>
            <p:nvPr/>
          </p:nvSpPr>
          <p:spPr>
            <a:xfrm flipH="1">
              <a:off x="7462448" y="391862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1"/>
            <p:cNvSpPr/>
            <p:nvPr/>
          </p:nvSpPr>
          <p:spPr>
            <a:xfrm rot="-5400000">
              <a:off x="8102491" y="37188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1"/>
            <p:cNvSpPr/>
            <p:nvPr/>
          </p:nvSpPr>
          <p:spPr>
            <a:xfrm flipH="1">
              <a:off x="8334533" y="392629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1"/>
            <p:cNvSpPr/>
            <p:nvPr/>
          </p:nvSpPr>
          <p:spPr>
            <a:xfrm rot="-5400000">
              <a:off x="8288290" y="433470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21"/>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22"/>
          <p:cNvGrpSpPr/>
          <p:nvPr/>
        </p:nvGrpSpPr>
        <p:grpSpPr>
          <a:xfrm>
            <a:off x="0" y="381001"/>
            <a:ext cx="1037850" cy="1016288"/>
            <a:chOff x="0" y="381001"/>
            <a:chExt cx="1037850" cy="1016288"/>
          </a:xfrm>
        </p:grpSpPr>
        <p:sp>
          <p:nvSpPr>
            <p:cNvPr id="93" name="Google Shape;93;p22"/>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2"/>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2"/>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6" name="Google Shape;96;p22"/>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97" name="Google Shape;97;p22"/>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8" name="Google Shape;9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23"/>
          <p:cNvGrpSpPr/>
          <p:nvPr/>
        </p:nvGrpSpPr>
        <p:grpSpPr>
          <a:xfrm>
            <a:off x="0" y="4128572"/>
            <a:ext cx="698925" cy="684657"/>
            <a:chOff x="0" y="3785672"/>
            <a:chExt cx="698925" cy="684657"/>
          </a:xfrm>
        </p:grpSpPr>
        <p:sp>
          <p:nvSpPr>
            <p:cNvPr id="101" name="Google Shape;101;p23"/>
            <p:cNvSpPr/>
            <p:nvPr/>
          </p:nvSpPr>
          <p:spPr>
            <a:xfrm rot="-5400000">
              <a:off x="0" y="3785672"/>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3"/>
            <p:cNvSpPr/>
            <p:nvPr/>
          </p:nvSpPr>
          <p:spPr>
            <a:xfrm flipH="1">
              <a:off x="154125" y="3925529"/>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23"/>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4" name="Google Shape;10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DF4znGEcBPU"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444"/>
              <a:buNone/>
            </a:pPr>
            <a:r>
              <a:rPr lang="pl"/>
              <a:t>Zdrowy styl życia </a:t>
            </a:r>
            <a:endParaRPr/>
          </a:p>
        </p:txBody>
      </p:sp>
      <p:sp>
        <p:nvSpPr>
          <p:cNvPr id="135" name="Google Shape;135;p1"/>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pl"/>
              <a:t>Kamil Aleksiejczyk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Objawy bulimii</a:t>
            </a:r>
            <a:endParaRPr/>
          </a:p>
        </p:txBody>
      </p:sp>
      <p:sp>
        <p:nvSpPr>
          <p:cNvPr id="192" name="Google Shape;192;p10"/>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8108"/>
              <a:buNone/>
            </a:pPr>
            <a:r>
              <a:rPr lang="pl"/>
              <a:t>Bulimia ma niestety ścisły związek z depresją. W jej przebiegu (podobnie jak w depresji) występuje brak poczucia własnej wartości oraz niezadowolenie ze swojego wyglądu. Pacjenci nie potrafią panować́ nie tylko nad jedzeniem, ale również własnymi emocjami. Występują stany lękowe i duża dawka stresu, która istotnie wpływa na psychikę osoby chorej na bulimię. Stres zostaje zajadany, przez co ciało traktowane jest jak śmietnik. Nie rzadko stany depresyjne prowadzą do samobójstwa. Oprócz tego u osób z bulimią często idzie w parze uzależnienie od narkotyków i alkoholu. </a:t>
            </a:r>
            <a:endParaRPr/>
          </a:p>
          <a:p>
            <a:pPr indent="0" lvl="0" marL="0" rtl="0" algn="l">
              <a:lnSpc>
                <a:spcPct val="115000"/>
              </a:lnSpc>
              <a:spcBef>
                <a:spcPts val="1200"/>
              </a:spcBef>
              <a:spcAft>
                <a:spcPts val="0"/>
              </a:spcAft>
              <a:buSzPct val="108108"/>
              <a:buNone/>
            </a:pPr>
            <a:r>
              <a:rPr lang="pl"/>
              <a:t>Notoryczne objadanie się̨, jedzenie ogromnej ilość jedzenia zupełnie tego nie kontrolując, </a:t>
            </a:r>
            <a:endParaRPr/>
          </a:p>
          <a:p>
            <a:pPr indent="0" lvl="0" marL="0" rtl="0" algn="l">
              <a:lnSpc>
                <a:spcPct val="115000"/>
              </a:lnSpc>
              <a:spcBef>
                <a:spcPts val="1200"/>
              </a:spcBef>
              <a:spcAft>
                <a:spcPts val="0"/>
              </a:spcAft>
              <a:buSzPct val="108108"/>
              <a:buNone/>
            </a:pPr>
            <a:r>
              <a:rPr lang="pl"/>
              <a:t>Po każdym posiłku prowokowanie wymiotów, aby uniknąć przyrostu wagi. Oprócz tego chorzy przyjmują duże ilości środków przeczyszczających i stosują głodówki razem z intensywnymi ćwiczeniami fizycznymi</a:t>
            </a:r>
            <a:endParaRPr/>
          </a:p>
          <a:p>
            <a:pPr indent="0" lvl="0" marL="0" rtl="0" algn="l">
              <a:lnSpc>
                <a:spcPct val="115000"/>
              </a:lnSpc>
              <a:spcBef>
                <a:spcPts val="1200"/>
              </a:spcBef>
              <a:spcAft>
                <a:spcPts val="0"/>
              </a:spcAft>
              <a:buSzPct val="108108"/>
              <a:buNone/>
            </a:pPr>
            <a:r>
              <a:rPr lang="pl"/>
              <a:t>Z punktu widzenia innych osób nie wyglądają jakby miały jakiekolwiek problemy z odżywianiem.</a:t>
            </a:r>
            <a:endParaRPr/>
          </a:p>
          <a:p>
            <a:pPr indent="0" lvl="0" marL="0" rtl="0" algn="l">
              <a:lnSpc>
                <a:spcPct val="115000"/>
              </a:lnSpc>
              <a:spcBef>
                <a:spcPts val="1200"/>
              </a:spcBef>
              <a:spcAft>
                <a:spcPts val="1200"/>
              </a:spcAft>
              <a:buSzPct val="108108"/>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Ortoreksja</a:t>
            </a:r>
            <a:endParaRPr/>
          </a:p>
        </p:txBody>
      </p:sp>
      <p:sp>
        <p:nvSpPr>
          <p:cNvPr id="198" name="Google Shape;198;p11"/>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pl"/>
              <a:t>Jest to tak zwana maniakalna obsesja na punkcie zdrowej żywności, która charakteryzuje się nadmierną dbałością o jakość produktów.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rPr lang="pl"/>
              <a:t>Osoby z tym zaburzeniem obsesyjnie dbają o “czystość” i “ekologiczność” pokarmów.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rPr lang="pl"/>
              <a:t>Ortoreksja często prowadzi do omijania wielu produktów, które w rzeczywistości są zdrowe i potrzebne naszemu organizmowi.</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Objawy ortoreksji</a:t>
            </a:r>
            <a:endParaRPr/>
          </a:p>
        </p:txBody>
      </p:sp>
      <p:sp>
        <p:nvSpPr>
          <p:cNvPr id="204" name="Google Shape;204;p12"/>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62500"/>
          </a:bodyPr>
          <a:lstStyle/>
          <a:p>
            <a:pPr indent="0" lvl="0" marL="0" rtl="0" algn="l">
              <a:lnSpc>
                <a:spcPct val="115000"/>
              </a:lnSpc>
              <a:spcBef>
                <a:spcPts val="0"/>
              </a:spcBef>
              <a:spcAft>
                <a:spcPts val="0"/>
              </a:spcAft>
              <a:buSzPct val="159999"/>
              <a:buNone/>
            </a:pPr>
            <a:r>
              <a:rPr lang="pl"/>
              <a:t>Ortoreksja rozwija się w czasie. Zaczyna się od zmiany przekonań i poglądów dotyczących jedzenia, odrzucenia słodyczy oraz tłustych mięs. </a:t>
            </a:r>
            <a:endParaRPr/>
          </a:p>
          <a:p>
            <a:pPr indent="0" lvl="0" marL="0" rtl="0" algn="l">
              <a:lnSpc>
                <a:spcPct val="115000"/>
              </a:lnSpc>
              <a:spcBef>
                <a:spcPts val="1200"/>
              </a:spcBef>
              <a:spcAft>
                <a:spcPts val="0"/>
              </a:spcAft>
              <a:buSzPct val="159999"/>
              <a:buNone/>
            </a:pPr>
            <a:r>
              <a:rPr lang="pl"/>
              <a:t>Później z każdym dniem, dochodzi do rezygnacji z kolejnych produktów na rzecz jedynie nieskażonych, zdrowych i najlepszej jakości. </a:t>
            </a:r>
            <a:endParaRPr/>
          </a:p>
          <a:p>
            <a:pPr indent="0" lvl="0" marL="0" rtl="0" algn="l">
              <a:lnSpc>
                <a:spcPct val="115000"/>
              </a:lnSpc>
              <a:spcBef>
                <a:spcPts val="1200"/>
              </a:spcBef>
              <a:spcAft>
                <a:spcPts val="0"/>
              </a:spcAft>
              <a:buSzPct val="159999"/>
              <a:buNone/>
            </a:pPr>
            <a:r>
              <a:rPr lang="pl"/>
              <a:t>Kolejny objaw to nadmierne korzystanie z intensywnych ćwiczeń i aktywności fizycznej, które bardzo często doprowadzają do przetrenowania. </a:t>
            </a:r>
            <a:endParaRPr/>
          </a:p>
          <a:p>
            <a:pPr indent="0" lvl="0" marL="0" rtl="0" algn="l">
              <a:lnSpc>
                <a:spcPct val="115000"/>
              </a:lnSpc>
              <a:spcBef>
                <a:spcPts val="1200"/>
              </a:spcBef>
              <a:spcAft>
                <a:spcPts val="0"/>
              </a:spcAft>
              <a:buSzPct val="159999"/>
              <a:buNone/>
            </a:pPr>
            <a:r>
              <a:rPr lang="pl"/>
              <a:t>Typowe dla ortoreksji jest też zanikanie zdolności odczuwania głodu. Chory nie odróżnia już, kiedy jest, a kiedy nie jest głodny, ile jedzenia potrzebuje. Nie potrafi też realnie określić, kiedy jest najedzony. </a:t>
            </a:r>
            <a:endParaRPr/>
          </a:p>
          <a:p>
            <a:pPr indent="0" lvl="0" marL="0" rtl="0" algn="l">
              <a:lnSpc>
                <a:spcPct val="115000"/>
              </a:lnSpc>
              <a:spcBef>
                <a:spcPts val="1200"/>
              </a:spcBef>
              <a:spcAft>
                <a:spcPts val="0"/>
              </a:spcAft>
              <a:buSzPct val="159999"/>
              <a:buNone/>
            </a:pPr>
            <a:r>
              <a:rPr lang="pl"/>
              <a:t>Może się pojawić brak witamin oraz minerałów. Chory może odczuwać z tego powodu zawroty głowy, problemy z pamięcią, a także z koncentracją. </a:t>
            </a:r>
            <a:endParaRPr/>
          </a:p>
          <a:p>
            <a:pPr indent="0" lvl="0" marL="0" rtl="0" algn="l">
              <a:lnSpc>
                <a:spcPct val="115000"/>
              </a:lnSpc>
              <a:spcBef>
                <a:spcPts val="1200"/>
              </a:spcBef>
              <a:spcAft>
                <a:spcPts val="0"/>
              </a:spcAft>
              <a:buSzPct val="159999"/>
              <a:buNone/>
            </a:pPr>
            <a:r>
              <a:rPr lang="pl"/>
              <a:t>Osoba, która cierpi na ortoreksję ma bóle brzucha, miewa zmienne nastroje, które łatwo przechodzą w depresję, a nawet przybierają formę samobójczych tendencji.</a:t>
            </a:r>
            <a:endParaRPr/>
          </a:p>
          <a:p>
            <a:pPr indent="0" lvl="0" marL="0" rtl="0" algn="l">
              <a:lnSpc>
                <a:spcPct val="115000"/>
              </a:lnSpc>
              <a:spcBef>
                <a:spcPts val="1200"/>
              </a:spcBef>
              <a:spcAft>
                <a:spcPts val="0"/>
              </a:spcAft>
              <a:buSzPct val="159999"/>
              <a:buNone/>
            </a:pPr>
            <a:r>
              <a:t/>
            </a:r>
            <a:endParaRPr/>
          </a:p>
          <a:p>
            <a:pPr indent="0" lvl="0" marL="0" rtl="0" algn="l">
              <a:lnSpc>
                <a:spcPct val="115000"/>
              </a:lnSpc>
              <a:spcBef>
                <a:spcPts val="1200"/>
              </a:spcBef>
              <a:spcAft>
                <a:spcPts val="1200"/>
              </a:spcAft>
              <a:buSzPct val="159999"/>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Film na temat Zdrowego </a:t>
            </a:r>
            <a:r>
              <a:rPr lang="pl"/>
              <a:t>żywienia</a:t>
            </a:r>
            <a:r>
              <a:rPr lang="pl"/>
              <a:t> </a:t>
            </a:r>
            <a:endParaRPr/>
          </a:p>
        </p:txBody>
      </p:sp>
      <p:sp>
        <p:nvSpPr>
          <p:cNvPr id="210" name="Google Shape;210;p13"/>
          <p:cNvSpPr txBox="1"/>
          <p:nvPr>
            <p:ph idx="1" type="body"/>
          </p:nvPr>
        </p:nvSpPr>
        <p:spPr>
          <a:xfrm flipH="1">
            <a:off x="-1025700" y="1589700"/>
            <a:ext cx="780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descr="Zapraszamy na nasz profil na Facebook'u http://www.facebook.com/zyjsmacznieizdrowo oraz stronę Internetową http://www.zyjsmacznieizdrowo.pl" id="211" name="Google Shape;211;p13" title="10 zasad zdrowego odżywiania">
            <a:hlinkClick r:id="rId3"/>
          </p:cNvPr>
          <p:cNvPicPr preferRelativeResize="0"/>
          <p:nvPr/>
        </p:nvPicPr>
        <p:blipFill rotWithShape="1">
          <a:blip r:embed="rId4">
            <a:alphaModFix/>
          </a:blip>
          <a:srcRect b="0" l="0" r="0" t="0"/>
          <a:stretch/>
        </p:blipFill>
        <p:spPr>
          <a:xfrm>
            <a:off x="2017875" y="1330800"/>
            <a:ext cx="510825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Zdrowy styl życia </a:t>
            </a:r>
            <a:endParaRPr/>
          </a:p>
        </p:txBody>
      </p:sp>
      <p:sp>
        <p:nvSpPr>
          <p:cNvPr id="141" name="Google Shape;141;p2"/>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pl"/>
              <a:t>Zdrowy styl życia to prawidłowo zbilansowana dieta oraz aktywność fizyczna.</a:t>
            </a:r>
            <a:endParaRPr/>
          </a:p>
          <a:p>
            <a:pPr indent="-311150" lvl="0" marL="457200" rtl="0" algn="l">
              <a:lnSpc>
                <a:spcPct val="115000"/>
              </a:lnSpc>
              <a:spcBef>
                <a:spcPts val="0"/>
              </a:spcBef>
              <a:spcAft>
                <a:spcPts val="0"/>
              </a:spcAft>
              <a:buSzPts val="1300"/>
              <a:buChar char="●"/>
            </a:pPr>
            <a:r>
              <a:rPr lang="pl"/>
              <a:t>Prawidłowo zbilansowana dieta to taka, która uwzględnia zapotrzebowanie organizmu na wszystkie ważne dla organizmu składniki odżywcze i energię. </a:t>
            </a:r>
            <a:endParaRPr/>
          </a:p>
          <a:p>
            <a:pPr indent="-311150" lvl="0" marL="457200" rtl="0" algn="l">
              <a:lnSpc>
                <a:spcPct val="115000"/>
              </a:lnSpc>
              <a:spcBef>
                <a:spcPts val="0"/>
              </a:spcBef>
              <a:spcAft>
                <a:spcPts val="0"/>
              </a:spcAft>
              <a:buSzPts val="1300"/>
              <a:buChar char="●"/>
            </a:pPr>
            <a:r>
              <a:rPr lang="pl"/>
              <a:t>Zdrowe i racjonalne odżywianie jest bardzo ważne od pierwszych chwil naszego życia aż do wieku podeszłego.</a:t>
            </a:r>
            <a:endParaRPr/>
          </a:p>
          <a:p>
            <a:pPr indent="-311150" lvl="0" marL="457200" rtl="0" algn="l">
              <a:lnSpc>
                <a:spcPct val="115000"/>
              </a:lnSpc>
              <a:spcBef>
                <a:spcPts val="0"/>
              </a:spcBef>
              <a:spcAft>
                <a:spcPts val="0"/>
              </a:spcAft>
              <a:buSzPts val="1300"/>
              <a:buChar char="●"/>
            </a:pPr>
            <a:r>
              <a:rPr lang="pl"/>
              <a:t>Od tego jak i czym się żywimy zależy nasze późniejsze zdrowie i problemy z różnymi rodzajami chorób.</a:t>
            </a:r>
            <a:endParaRPr/>
          </a:p>
          <a:p>
            <a:pPr indent="0" lvl="0" marL="457200" rtl="0" algn="l">
              <a:lnSpc>
                <a:spcPct val="115000"/>
              </a:lnSpc>
              <a:spcBef>
                <a:spcPts val="1200"/>
              </a:spcBef>
              <a:spcAft>
                <a:spcPts val="1200"/>
              </a:spcAft>
              <a:buSzPts val="13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Czym jest dietetyka?</a:t>
            </a:r>
            <a:endParaRPr/>
          </a:p>
        </p:txBody>
      </p:sp>
      <p:sp>
        <p:nvSpPr>
          <p:cNvPr id="147" name="Google Shape;147;p3"/>
          <p:cNvSpPr txBox="1"/>
          <p:nvPr>
            <p:ph idx="1" type="body"/>
          </p:nvPr>
        </p:nvSpPr>
        <p:spPr>
          <a:xfrm>
            <a:off x="1297500" y="1803700"/>
            <a:ext cx="7038900" cy="2911200"/>
          </a:xfrm>
          <a:prstGeom prst="rect">
            <a:avLst/>
          </a:prstGeom>
          <a:noFill/>
          <a:ln>
            <a:noFill/>
          </a:ln>
        </p:spPr>
        <p:txBody>
          <a:bodyPr anchorCtr="0" anchor="t" bIns="91425" lIns="91425" spcFirstLastPara="1" rIns="91425" wrap="square" tIns="91425">
            <a:normAutofit fontScale="32500"/>
          </a:bodyPr>
          <a:lstStyle/>
          <a:p>
            <a:pPr indent="-305166" lvl="0" marL="457200" rtl="0" algn="l">
              <a:lnSpc>
                <a:spcPct val="115000"/>
              </a:lnSpc>
              <a:spcBef>
                <a:spcPts val="0"/>
              </a:spcBef>
              <a:spcAft>
                <a:spcPts val="0"/>
              </a:spcAft>
              <a:buSzPct val="100000"/>
              <a:buChar char="●"/>
            </a:pPr>
            <a:r>
              <a:rPr lang="pl" sz="3707"/>
              <a:t>zasadami żywienia człowieka zdrowego i chorego </a:t>
            </a:r>
            <a:endParaRPr sz="3707"/>
          </a:p>
          <a:p>
            <a:pPr indent="-305166" lvl="0" marL="457200" rtl="0" algn="l">
              <a:lnSpc>
                <a:spcPct val="115000"/>
              </a:lnSpc>
              <a:spcBef>
                <a:spcPts val="0"/>
              </a:spcBef>
              <a:spcAft>
                <a:spcPts val="0"/>
              </a:spcAft>
              <a:buSzPct val="100000"/>
              <a:buChar char="●"/>
            </a:pPr>
            <a:r>
              <a:rPr lang="pl" sz="3707"/>
              <a:t>ocenami stanu odżywienia </a:t>
            </a:r>
            <a:endParaRPr sz="3707"/>
          </a:p>
          <a:p>
            <a:pPr indent="-305166" lvl="0" marL="457200" rtl="0" algn="l">
              <a:lnSpc>
                <a:spcPct val="115000"/>
              </a:lnSpc>
              <a:spcBef>
                <a:spcPts val="0"/>
              </a:spcBef>
              <a:spcAft>
                <a:spcPts val="0"/>
              </a:spcAft>
              <a:buSzPct val="100000"/>
              <a:buChar char="●"/>
            </a:pPr>
            <a:r>
              <a:rPr lang="pl" sz="3707"/>
              <a:t>ocenami wzajemnego wpływu farmakoterapii i żywienia </a:t>
            </a:r>
            <a:endParaRPr sz="3707"/>
          </a:p>
          <a:p>
            <a:pPr indent="-305166" lvl="0" marL="457200" rtl="0" algn="l">
              <a:lnSpc>
                <a:spcPct val="115000"/>
              </a:lnSpc>
              <a:spcBef>
                <a:spcPts val="0"/>
              </a:spcBef>
              <a:spcAft>
                <a:spcPts val="0"/>
              </a:spcAft>
              <a:buSzPct val="100000"/>
              <a:buChar char="●"/>
            </a:pPr>
            <a:r>
              <a:rPr lang="pl" sz="3707"/>
              <a:t>zapobieganiu chorobom zależnym od żywienia </a:t>
            </a:r>
            <a:endParaRPr sz="3707"/>
          </a:p>
          <a:p>
            <a:pPr indent="-305166" lvl="0" marL="457200" rtl="0" algn="l">
              <a:lnSpc>
                <a:spcPct val="115000"/>
              </a:lnSpc>
              <a:spcBef>
                <a:spcPts val="0"/>
              </a:spcBef>
              <a:spcAft>
                <a:spcPts val="0"/>
              </a:spcAft>
              <a:buSzPct val="100000"/>
              <a:buChar char="●"/>
            </a:pPr>
            <a:r>
              <a:rPr lang="pl" sz="3707"/>
              <a:t>prowadzeniem edukacji żywieniowej</a:t>
            </a:r>
            <a:endParaRPr sz="3707"/>
          </a:p>
          <a:p>
            <a:pPr indent="-305166" lvl="0" marL="457200" rtl="0" algn="l">
              <a:lnSpc>
                <a:spcPct val="115000"/>
              </a:lnSpc>
              <a:spcBef>
                <a:spcPts val="0"/>
              </a:spcBef>
              <a:spcAft>
                <a:spcPts val="0"/>
              </a:spcAft>
              <a:buSzPct val="100000"/>
              <a:buChar char="●"/>
            </a:pPr>
            <a:r>
              <a:rPr lang="pl" sz="3707"/>
              <a:t>psychologią żywienia</a:t>
            </a:r>
            <a:endParaRPr sz="3707"/>
          </a:p>
          <a:p>
            <a:pPr indent="-305166" lvl="0" marL="457200" rtl="0" algn="l">
              <a:lnSpc>
                <a:spcPct val="115000"/>
              </a:lnSpc>
              <a:spcBef>
                <a:spcPts val="0"/>
              </a:spcBef>
              <a:spcAft>
                <a:spcPts val="0"/>
              </a:spcAft>
              <a:buSzPct val="100000"/>
              <a:buChar char="●"/>
            </a:pPr>
            <a:r>
              <a:rPr lang="pl" sz="3707"/>
              <a:t>kontrolowaniem jakości produktów żywnościowych i warunków ich przechowywania </a:t>
            </a:r>
            <a:endParaRPr sz="3707"/>
          </a:p>
          <a:p>
            <a:pPr indent="-305166" lvl="0" marL="457200" rtl="0" algn="l">
              <a:lnSpc>
                <a:spcPct val="115000"/>
              </a:lnSpc>
              <a:spcBef>
                <a:spcPts val="0"/>
              </a:spcBef>
              <a:spcAft>
                <a:spcPts val="0"/>
              </a:spcAft>
              <a:buSzPct val="100000"/>
              <a:buChar char="●"/>
            </a:pPr>
            <a:r>
              <a:rPr lang="pl" sz="3707"/>
              <a:t>technologiami gastronomicznymi</a:t>
            </a:r>
            <a:endParaRPr sz="3707"/>
          </a:p>
          <a:p>
            <a:pPr indent="-305166" lvl="0" marL="457200" rtl="0" algn="l">
              <a:lnSpc>
                <a:spcPct val="115000"/>
              </a:lnSpc>
              <a:spcBef>
                <a:spcPts val="0"/>
              </a:spcBef>
              <a:spcAft>
                <a:spcPts val="0"/>
              </a:spcAft>
              <a:buSzPct val="100000"/>
              <a:buChar char="●"/>
            </a:pPr>
            <a:r>
              <a:rPr lang="pl" sz="3707"/>
              <a:t>biochemicznymi podstawami żywienia </a:t>
            </a:r>
            <a:endParaRPr sz="3707"/>
          </a:p>
          <a:p>
            <a:pPr indent="-305166" lvl="0" marL="457200" rtl="0" algn="l">
              <a:lnSpc>
                <a:spcPct val="115000"/>
              </a:lnSpc>
              <a:spcBef>
                <a:spcPts val="0"/>
              </a:spcBef>
              <a:spcAft>
                <a:spcPts val="0"/>
              </a:spcAft>
              <a:buSzPct val="100000"/>
              <a:buChar char="●"/>
            </a:pPr>
            <a:r>
              <a:rPr lang="pl" sz="3707"/>
              <a:t>technologiami gastronomicznymi</a:t>
            </a:r>
            <a:endParaRPr sz="3707"/>
          </a:p>
          <a:p>
            <a:pPr indent="0" lvl="0" marL="0" rtl="0" algn="l">
              <a:lnSpc>
                <a:spcPct val="115000"/>
              </a:lnSpc>
              <a:spcBef>
                <a:spcPts val="1200"/>
              </a:spcBef>
              <a:spcAft>
                <a:spcPts val="0"/>
              </a:spcAft>
              <a:buSzPct val="307692"/>
              <a:buNone/>
            </a:pPr>
            <a:r>
              <a:t/>
            </a:r>
            <a:endParaRPr/>
          </a:p>
          <a:p>
            <a:pPr indent="0" lvl="0" marL="0" rtl="0" algn="l">
              <a:lnSpc>
                <a:spcPct val="115000"/>
              </a:lnSpc>
              <a:spcBef>
                <a:spcPts val="1200"/>
              </a:spcBef>
              <a:spcAft>
                <a:spcPts val="1200"/>
              </a:spcAft>
              <a:buSzPct val="307692"/>
              <a:buNone/>
            </a:pPr>
            <a:r>
              <a:t/>
            </a:r>
            <a:endParaRPr/>
          </a:p>
        </p:txBody>
      </p:sp>
      <p:sp>
        <p:nvSpPr>
          <p:cNvPr id="148" name="Google Shape;148;p3"/>
          <p:cNvSpPr txBox="1"/>
          <p:nvPr/>
        </p:nvSpPr>
        <p:spPr>
          <a:xfrm>
            <a:off x="1475900" y="1003600"/>
            <a:ext cx="7038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 sz="1400" u="none" cap="none" strike="noStrike">
                <a:solidFill>
                  <a:schemeClr val="accent1"/>
                </a:solidFill>
                <a:latin typeface="Lato"/>
                <a:ea typeface="Lato"/>
                <a:cs typeface="Lato"/>
                <a:sym typeface="Lato"/>
              </a:rPr>
              <a:t>Dietetyka to nauka medyczna o żywieniu człowieka zdrowego i chorego zajmująca się przede wszystkim: </a:t>
            </a:r>
            <a:endParaRPr b="0" i="0" sz="1400" u="none" cap="none" strike="noStrike">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type="title"/>
          </p:nvPr>
        </p:nvSpPr>
        <p:spPr>
          <a:xfrm>
            <a:off x="2784000" y="5044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Pojęcie diety </a:t>
            </a:r>
            <a:endParaRPr/>
          </a:p>
        </p:txBody>
      </p:sp>
      <p:sp>
        <p:nvSpPr>
          <p:cNvPr id="154" name="Google Shape;154;p4"/>
          <p:cNvSpPr txBox="1"/>
          <p:nvPr>
            <p:ph idx="1" type="body"/>
          </p:nvPr>
        </p:nvSpPr>
        <p:spPr>
          <a:xfrm>
            <a:off x="3266375" y="2165300"/>
            <a:ext cx="57642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lang="pl"/>
              <a:t>Dieta jest to po prostu nasz sposób odżywiania się - to co jemy i w jakich ilościach. Odżywiając się właściwie, mamy pewność, że dostarczamy do organizmu wszystkie potrzebne dla jego funkcjonowania składniki.</a:t>
            </a:r>
            <a:endParaRPr/>
          </a:p>
        </p:txBody>
      </p:sp>
      <p:pic>
        <p:nvPicPr>
          <p:cNvPr id="155" name="Google Shape;155;p4"/>
          <p:cNvPicPr preferRelativeResize="0"/>
          <p:nvPr/>
        </p:nvPicPr>
        <p:blipFill rotWithShape="1">
          <a:blip r:embed="rId3">
            <a:alphaModFix/>
          </a:blip>
          <a:srcRect b="0" l="0" r="0" t="0"/>
          <a:stretch/>
        </p:blipFill>
        <p:spPr>
          <a:xfrm>
            <a:off x="265650" y="2484350"/>
            <a:ext cx="2806500" cy="2659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891625" y="364225"/>
            <a:ext cx="44217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Witamina A</a:t>
            </a:r>
            <a:endParaRPr/>
          </a:p>
        </p:txBody>
      </p:sp>
      <p:sp>
        <p:nvSpPr>
          <p:cNvPr id="161" name="Google Shape;161;p5"/>
          <p:cNvSpPr txBox="1"/>
          <p:nvPr>
            <p:ph idx="1" type="body"/>
          </p:nvPr>
        </p:nvSpPr>
        <p:spPr>
          <a:xfrm>
            <a:off x="131550" y="1405200"/>
            <a:ext cx="5004600" cy="2911200"/>
          </a:xfrm>
          <a:prstGeom prst="rect">
            <a:avLst/>
          </a:prstGeom>
          <a:noFill/>
          <a:ln>
            <a:noFill/>
          </a:ln>
        </p:spPr>
        <p:txBody>
          <a:bodyPr anchorCtr="0" anchor="t" bIns="91425" lIns="91425" spcFirstLastPara="1" rIns="91425" wrap="square" tIns="91425">
            <a:normAutofit fontScale="85000"/>
          </a:bodyPr>
          <a:lstStyle/>
          <a:p>
            <a:pPr indent="0" lvl="0" marL="0" rtl="0" algn="l">
              <a:lnSpc>
                <a:spcPct val="115000"/>
              </a:lnSpc>
              <a:spcBef>
                <a:spcPts val="0"/>
              </a:spcBef>
              <a:spcAft>
                <a:spcPts val="0"/>
              </a:spcAft>
              <a:buSzPct val="117647"/>
              <a:buNone/>
            </a:pPr>
            <a:r>
              <a:rPr lang="pl"/>
              <a:t>Bierze udział w procesach syntezy białek, tłuszczów i hormonów tarczycy. </a:t>
            </a:r>
            <a:endParaRPr/>
          </a:p>
          <a:p>
            <a:pPr indent="0" lvl="0" marL="0" rtl="0" algn="l">
              <a:lnSpc>
                <a:spcPct val="115000"/>
              </a:lnSpc>
              <a:spcBef>
                <a:spcPts val="1200"/>
              </a:spcBef>
              <a:spcAft>
                <a:spcPts val="0"/>
              </a:spcAft>
              <a:buSzPct val="117647"/>
              <a:buNone/>
            </a:pPr>
            <a:r>
              <a:rPr lang="pl"/>
              <a:t>Zwiększa odporność organizmu na infekcje. </a:t>
            </a:r>
            <a:endParaRPr/>
          </a:p>
          <a:p>
            <a:pPr indent="0" lvl="0" marL="0" rtl="0" algn="l">
              <a:lnSpc>
                <a:spcPct val="115000"/>
              </a:lnSpc>
              <a:spcBef>
                <a:spcPts val="1200"/>
              </a:spcBef>
              <a:spcAft>
                <a:spcPts val="0"/>
              </a:spcAft>
              <a:buSzPct val="117647"/>
              <a:buNone/>
            </a:pPr>
            <a:r>
              <a:rPr lang="pl"/>
              <a:t>Jest niezbędna do prawidłowego wzrostu i funkcjonowania narządu wzroku. </a:t>
            </a:r>
            <a:endParaRPr/>
          </a:p>
          <a:p>
            <a:pPr indent="0" lvl="0" marL="0" rtl="0" algn="l">
              <a:lnSpc>
                <a:spcPct val="115000"/>
              </a:lnSpc>
              <a:spcBef>
                <a:spcPts val="1200"/>
              </a:spcBef>
              <a:spcAft>
                <a:spcPts val="0"/>
              </a:spcAft>
              <a:buSzPct val="117647"/>
              <a:buNone/>
            </a:pPr>
            <a:r>
              <a:rPr lang="pl"/>
              <a:t>Zapotrzebowanie na tą witaminę zależy od wieku i stanu fizjologicznego. </a:t>
            </a:r>
            <a:endParaRPr/>
          </a:p>
          <a:p>
            <a:pPr indent="0" lvl="0" marL="0" rtl="0" algn="l">
              <a:lnSpc>
                <a:spcPct val="115000"/>
              </a:lnSpc>
              <a:spcBef>
                <a:spcPts val="1200"/>
              </a:spcBef>
              <a:spcAft>
                <a:spcPts val="0"/>
              </a:spcAft>
              <a:buSzPct val="117647"/>
              <a:buNone/>
            </a:pPr>
            <a:r>
              <a:rPr lang="pl"/>
              <a:t>Niedobór witaminy A, spowodowany jej brakiem wywołuje kurzą ślepotę, suchość skóry, szorstkość i jej nadmierne złuszczanie, hamowanie wzrostu, utrata masy ciała, biegunki, zanik odporności. </a:t>
            </a:r>
            <a:endParaRPr/>
          </a:p>
          <a:p>
            <a:pPr indent="0" lvl="0" marL="0" rtl="0" algn="l">
              <a:lnSpc>
                <a:spcPct val="115000"/>
              </a:lnSpc>
              <a:spcBef>
                <a:spcPts val="1200"/>
              </a:spcBef>
              <a:spcAft>
                <a:spcPts val="0"/>
              </a:spcAft>
              <a:buSzPct val="117647"/>
              <a:buNone/>
            </a:pPr>
            <a:r>
              <a:rPr lang="pl"/>
              <a:t>Występuje w żółtych owocach i warzywach, w maśle, tranie, jajkach i serach.</a:t>
            </a:r>
            <a:endParaRPr/>
          </a:p>
          <a:p>
            <a:pPr indent="0" lvl="0" marL="0" rtl="0" algn="l">
              <a:lnSpc>
                <a:spcPct val="115000"/>
              </a:lnSpc>
              <a:spcBef>
                <a:spcPts val="1200"/>
              </a:spcBef>
              <a:spcAft>
                <a:spcPts val="1200"/>
              </a:spcAft>
              <a:buSzPct val="117647"/>
              <a:buNone/>
            </a:pPr>
            <a:r>
              <a:t/>
            </a:r>
            <a:endParaRPr/>
          </a:p>
        </p:txBody>
      </p:sp>
      <p:pic>
        <p:nvPicPr>
          <p:cNvPr id="162" name="Google Shape;162;p5"/>
          <p:cNvPicPr preferRelativeResize="0"/>
          <p:nvPr/>
        </p:nvPicPr>
        <p:blipFill rotWithShape="1">
          <a:blip r:embed="rId3">
            <a:alphaModFix/>
          </a:blip>
          <a:srcRect b="0" l="0" r="0" t="0"/>
          <a:stretch/>
        </p:blipFill>
        <p:spPr>
          <a:xfrm>
            <a:off x="5288550" y="1430725"/>
            <a:ext cx="3703051" cy="246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1238450" y="1657650"/>
            <a:ext cx="7038900" cy="167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sz="3700"/>
              <a:t>ZABURZENIA ODŻYWIANIA </a:t>
            </a:r>
            <a:endParaRPr sz="3700"/>
          </a:p>
          <a:p>
            <a:pPr indent="0" lvl="0" marL="0" rtl="0" algn="l">
              <a:lnSpc>
                <a:spcPct val="100000"/>
              </a:lnSpc>
              <a:spcBef>
                <a:spcPts val="0"/>
              </a:spcBef>
              <a:spcAft>
                <a:spcPts val="0"/>
              </a:spcAft>
              <a:buSzPts val="2400"/>
              <a:buNone/>
            </a:pPr>
            <a:r>
              <a:rPr lang="pl" sz="3700"/>
              <a:t>– CHOROBY </a:t>
            </a:r>
            <a:endParaRPr sz="3700"/>
          </a:p>
          <a:p>
            <a:pPr indent="0" lvl="0" marL="0" rtl="0" algn="l">
              <a:lnSpc>
                <a:spcPct val="100000"/>
              </a:lnSpc>
              <a:spcBef>
                <a:spcPts val="0"/>
              </a:spcBef>
              <a:spcAft>
                <a:spcPts val="0"/>
              </a:spcAft>
              <a:buSzPts val="2400"/>
              <a:buNone/>
            </a:pPr>
            <a:r>
              <a:t/>
            </a:r>
            <a:endParaRPr/>
          </a:p>
        </p:txBody>
      </p:sp>
      <p:sp>
        <p:nvSpPr>
          <p:cNvPr id="168" name="Google Shape;168;p6"/>
          <p:cNvSpPr txBox="1"/>
          <p:nvPr>
            <p:ph idx="1" type="body"/>
          </p:nvPr>
        </p:nvSpPr>
        <p:spPr>
          <a:xfrm flipH="1" rot="10800000">
            <a:off x="1422950" y="5216650"/>
            <a:ext cx="7038900" cy="554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Anoreksja</a:t>
            </a:r>
            <a:endParaRPr/>
          </a:p>
        </p:txBody>
      </p:sp>
      <p:sp>
        <p:nvSpPr>
          <p:cNvPr id="174" name="Google Shape;174;p7"/>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62500"/>
          </a:bodyPr>
          <a:lstStyle/>
          <a:p>
            <a:pPr indent="0" lvl="0" marL="0" rtl="0" algn="l">
              <a:lnSpc>
                <a:spcPct val="115000"/>
              </a:lnSpc>
              <a:spcBef>
                <a:spcPts val="0"/>
              </a:spcBef>
              <a:spcAft>
                <a:spcPts val="0"/>
              </a:spcAft>
              <a:buSzPct val="159999"/>
              <a:buNone/>
            </a:pPr>
            <a:r>
              <a:rPr lang="pl"/>
              <a:t>Jest to zaburzenie odżywiania o podłożu psychicznym charakteryzującym się usilnym dążeniem do zredukowania masy ciała. </a:t>
            </a:r>
            <a:endParaRPr/>
          </a:p>
          <a:p>
            <a:pPr indent="0" lvl="0" marL="0" rtl="0" algn="l">
              <a:lnSpc>
                <a:spcPct val="115000"/>
              </a:lnSpc>
              <a:spcBef>
                <a:spcPts val="1200"/>
              </a:spcBef>
              <a:spcAft>
                <a:spcPts val="0"/>
              </a:spcAft>
              <a:buSzPct val="159999"/>
              <a:buNone/>
            </a:pPr>
            <a:r>
              <a:rPr lang="pl"/>
              <a:t>Osoby cierpiące na tą chorobę bardzo często popadają w skrajność i nie przestają się odchudzać nawet, gdy dochodzi do wyniszczenia organizmu. </a:t>
            </a:r>
            <a:endParaRPr/>
          </a:p>
          <a:p>
            <a:pPr indent="0" lvl="0" marL="0" rtl="0" algn="l">
              <a:lnSpc>
                <a:spcPct val="115000"/>
              </a:lnSpc>
              <a:spcBef>
                <a:spcPts val="1200"/>
              </a:spcBef>
              <a:spcAft>
                <a:spcPts val="0"/>
              </a:spcAft>
              <a:buSzPct val="159999"/>
              <a:buNone/>
            </a:pPr>
            <a:r>
              <a:rPr lang="pl"/>
              <a:t>Największa zapadalność na anoreksję odnotowuje się u dziewcząt pomiędzy 13. a 25. rokiem życia. Chociaż w tej chwili u coraz młodszej grupy pacjentów rozpoznaje się anoreksję, są to już nawet 7-8 letnie dzieci. Nie jest to jednak regułą, ponieważ nawet chłopcy mogą na nią  cierpieć. </a:t>
            </a:r>
            <a:endParaRPr/>
          </a:p>
          <a:p>
            <a:pPr indent="0" lvl="0" marL="0" rtl="0" algn="l">
              <a:lnSpc>
                <a:spcPct val="115000"/>
              </a:lnSpc>
              <a:spcBef>
                <a:spcPts val="1200"/>
              </a:spcBef>
              <a:spcAft>
                <a:spcPts val="0"/>
              </a:spcAft>
              <a:buSzPct val="159999"/>
              <a:buNone/>
            </a:pPr>
            <a:r>
              <a:rPr lang="pl"/>
              <a:t>Zaburzenie jakim jest anoreksja charakteryzuje się obawami przed tyciem oraz zmianą wyglądu ciała. </a:t>
            </a:r>
            <a:endParaRPr/>
          </a:p>
          <a:p>
            <a:pPr indent="0" lvl="0" marL="0" rtl="0" algn="l">
              <a:lnSpc>
                <a:spcPct val="115000"/>
              </a:lnSpc>
              <a:spcBef>
                <a:spcPts val="1200"/>
              </a:spcBef>
              <a:spcAft>
                <a:spcPts val="0"/>
              </a:spcAft>
              <a:buSzPct val="159999"/>
              <a:buNone/>
            </a:pPr>
            <a:r>
              <a:rPr lang="pl"/>
              <a:t>Żadna waga nie jest dla anorektyka dostatecznie niskie, gdyż mimo wszystko nie akceptują oni swojego wyglądu. </a:t>
            </a:r>
            <a:endParaRPr/>
          </a:p>
          <a:p>
            <a:pPr indent="0" lvl="0" marL="0" rtl="0" algn="l">
              <a:lnSpc>
                <a:spcPct val="115000"/>
              </a:lnSpc>
              <a:spcBef>
                <a:spcPts val="1200"/>
              </a:spcBef>
              <a:spcAft>
                <a:spcPts val="0"/>
              </a:spcAft>
              <a:buSzPct val="159999"/>
              <a:buNone/>
            </a:pPr>
            <a:r>
              <a:rPr lang="pl"/>
              <a:t>Również dieta osoby cierpiącej na anoreksję jest bardzo restrykcyjna. Spożywają oni przeważnie warzywa i owoce, i dodatkowo bardzo dokładnie odmierzają spożywane porcje. </a:t>
            </a:r>
            <a:endParaRPr/>
          </a:p>
          <a:p>
            <a:pPr indent="0" lvl="0" marL="0" rtl="0" algn="l">
              <a:lnSpc>
                <a:spcPct val="115000"/>
              </a:lnSpc>
              <a:spcBef>
                <a:spcPts val="1200"/>
              </a:spcBef>
              <a:spcAft>
                <a:spcPts val="0"/>
              </a:spcAft>
              <a:buSzPct val="159999"/>
              <a:buNone/>
            </a:pPr>
            <a:r>
              <a:rPr lang="pl"/>
              <a:t>Dla zwiększenia efektywności diety chorzy często wdrażają intensywną aktywność fizyczną, jednak wraz z rozwojem choroby mają oni coraz mniej sił.</a:t>
            </a:r>
            <a:endParaRPr/>
          </a:p>
          <a:p>
            <a:pPr indent="0" lvl="0" marL="0" rtl="0" algn="l">
              <a:lnSpc>
                <a:spcPct val="115000"/>
              </a:lnSpc>
              <a:spcBef>
                <a:spcPts val="1200"/>
              </a:spcBef>
              <a:spcAft>
                <a:spcPts val="1200"/>
              </a:spcAft>
              <a:buSzPct val="159999"/>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Objawy anoreksji</a:t>
            </a:r>
            <a:endParaRPr/>
          </a:p>
        </p:txBody>
      </p:sp>
      <p:sp>
        <p:nvSpPr>
          <p:cNvPr id="180" name="Google Shape;180;p8"/>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pl"/>
              <a:t>Osoby chore na anoreksję są w stanie przed długi czas ukryć swój aktualny stan fizyczny, tłumacząc, że nie mają żadnego problemu z wyglądem swojego ciała. </a:t>
            </a:r>
            <a:endParaRPr/>
          </a:p>
          <a:p>
            <a:pPr indent="0" lvl="0" marL="0" rtl="0" algn="l">
              <a:lnSpc>
                <a:spcPct val="115000"/>
              </a:lnSpc>
              <a:spcBef>
                <a:spcPts val="1200"/>
              </a:spcBef>
              <a:spcAft>
                <a:spcPts val="0"/>
              </a:spcAft>
              <a:buSzPts val="1300"/>
              <a:buNone/>
            </a:pPr>
            <a:r>
              <a:rPr lang="pl"/>
              <a:t>Jadłowstręt psychiczny cechuje również wiele często powtarzanych czynności, mogących zamienić się w natręctwa. Należą do nich m.in. nieustanne ważenie się, spożywanie niewielkich ilości posiłków oraz rygorystyczna selekcja składników diety. </a:t>
            </a:r>
            <a:endParaRPr/>
          </a:p>
          <a:p>
            <a:pPr indent="0" lvl="0" marL="0" rtl="0" algn="l">
              <a:lnSpc>
                <a:spcPct val="115000"/>
              </a:lnSpc>
              <a:spcBef>
                <a:spcPts val="1200"/>
              </a:spcBef>
              <a:spcAft>
                <a:spcPts val="0"/>
              </a:spcAft>
              <a:buSzPts val="1300"/>
              <a:buNone/>
            </a:pPr>
            <a:r>
              <a:rPr lang="pl"/>
              <a:t>Niektórzy dotknięci chorobą zmuszają się również do intensywnego wysiłku fizycznego, wymiotów oraz zażywają środki przeczyszczające w celu utraty masy ciała. Tak radykalna ingerencja w prawidłowe funkcjonowanie organizmu i jego gospodarkę hormonalną powoduje, że kobiety dotknięte anoreksją często przestają miesiączkować.</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pl"/>
              <a:t>Bulimia</a:t>
            </a:r>
            <a:endParaRPr/>
          </a:p>
        </p:txBody>
      </p:sp>
      <p:sp>
        <p:nvSpPr>
          <p:cNvPr id="186" name="Google Shape;186;p9"/>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8"/>
              <a:buNone/>
            </a:pPr>
            <a:r>
              <a:rPr lang="pl"/>
              <a:t>Charakteryzuje się powracającymi i częstymi epizodami niepohamowanego apetytu - tj. spożywaniem dużej ilości jedzenia w krótkim czasie - połączonymi z utratą kontroli nad procesem jedzenia. </a:t>
            </a:r>
            <a:endParaRPr/>
          </a:p>
          <a:p>
            <a:pPr indent="0" lvl="0" marL="0" rtl="0" algn="l">
              <a:lnSpc>
                <a:spcPct val="115000"/>
              </a:lnSpc>
              <a:spcBef>
                <a:spcPts val="1200"/>
              </a:spcBef>
              <a:spcAft>
                <a:spcPts val="0"/>
              </a:spcAft>
              <a:buSzPct val="108108"/>
              <a:buNone/>
            </a:pPr>
            <a:r>
              <a:rPr lang="pl"/>
              <a:t>Bulimik potrafi pochłonąć nawet 3,400 kalorii w ciągu jednej godziny. Znane są również przypadki spożycia 20 tys. kalorii w osiem godzin. </a:t>
            </a:r>
            <a:endParaRPr/>
          </a:p>
          <a:p>
            <a:pPr indent="0" lvl="0" marL="0" rtl="0" algn="l">
              <a:lnSpc>
                <a:spcPct val="115000"/>
              </a:lnSpc>
              <a:spcBef>
                <a:spcPts val="1200"/>
              </a:spcBef>
              <a:spcAft>
                <a:spcPts val="0"/>
              </a:spcAft>
              <a:buSzPct val="108108"/>
              <a:buNone/>
            </a:pPr>
            <a:r>
              <a:rPr lang="pl"/>
              <a:t>Ludzie dotknięci bulimią bardzo często zdają sobie sprawę ze swojego problemu i są przestraszeni faktem, że nie potrafią samodzielnie przerwać nawracającego cyklu. </a:t>
            </a:r>
            <a:endParaRPr/>
          </a:p>
          <a:p>
            <a:pPr indent="0" lvl="0" marL="0" rtl="0" algn="l">
              <a:lnSpc>
                <a:spcPct val="115000"/>
              </a:lnSpc>
              <a:spcBef>
                <a:spcPts val="1200"/>
              </a:spcBef>
              <a:spcAft>
                <a:spcPts val="0"/>
              </a:spcAft>
              <a:buSzPct val="108108"/>
              <a:buNone/>
            </a:pPr>
            <a:r>
              <a:rPr lang="pl"/>
              <a:t>Żarłoczność prowadzi w nim do etapu przeczyszczenia, polegającego na prowokowaniu wymiotów bądź wymuszeniu na sobie ścisłej diety, często zagrażającej zdrowiu. </a:t>
            </a:r>
            <a:endParaRPr/>
          </a:p>
          <a:p>
            <a:pPr indent="0" lvl="0" marL="0" rtl="0" algn="l">
              <a:lnSpc>
                <a:spcPct val="115000"/>
              </a:lnSpc>
              <a:spcBef>
                <a:spcPts val="1200"/>
              </a:spcBef>
              <a:spcAft>
                <a:spcPts val="0"/>
              </a:spcAft>
              <a:buSzPct val="108108"/>
              <a:buNone/>
            </a:pPr>
            <a:r>
              <a:rPr lang="pl"/>
              <a:t>Żarłoczność oraz pozbywanie się nadmiaru kalorii najczęściej przebiega w sekrecie przed otoczeniem, przeplatane uczuciem wstydu i ulgi. </a:t>
            </a:r>
            <a:endParaRPr/>
          </a:p>
          <a:p>
            <a:pPr indent="0" lvl="0" marL="0" rtl="0" algn="l">
              <a:lnSpc>
                <a:spcPct val="115000"/>
              </a:lnSpc>
              <a:spcBef>
                <a:spcPts val="1200"/>
              </a:spcBef>
              <a:spcAft>
                <a:spcPts val="1200"/>
              </a:spcAft>
              <a:buSzPct val="108108"/>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