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B1C3A-DD60-4A88-9023-62769ACFE905}" v="15" dt="2021-10-25T16:22:05.528"/>
    <p1510:client id="{60F2F9D7-61EF-4852-AAAE-C2EF2898F2A9}" v="625" dt="2021-10-25T17:22:00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5" d="100"/>
          <a:sy n="95" d="100"/>
        </p:scale>
        <p:origin x="-67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29919690-6B5D-4C21-8494-374FC57BFD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FFD82533-9FF4-4E9A-8FF8-95C9C698C2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666D-2DA0-45AC-A449-EA18F36049C8}" type="datetime1">
              <a:rPr lang="pl-PL" smtClean="0"/>
              <a:t>29.12.2021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1FF64F9-6736-4B35-90EE-3670D6AD4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E1122916-1854-4EB8-A4CA-B13300265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9A20-C512-4B3D-B179-B69AE464B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53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F645-9E17-4ADB-B34D-E867BD35BFCA}" type="datetime1">
              <a:rPr lang="pl-PL" smtClean="0"/>
              <a:pPr/>
              <a:t>29.12.2021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9476-7C41-4434-882E-4AD17A9FD4B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17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19476-7C41-4434-882E-4AD17A9FD4B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27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544ECD05-4E94-4A60-8FDA-700BF100B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="" xmlns:a16="http://schemas.microsoft.com/office/drawing/2014/main" id="{8BCB0EB2-4067-418C-9465-9D4C71240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4E37999-41E7-446D-8C53-B904C3CE87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=""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37CA96E-9DD9-4172-B63B-50DF43B576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=""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=""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="" xmlns:a16="http://schemas.microsoft.com/office/drawing/2014/main" id="{31F99E9D-6528-47AC-B178-7032D0E17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C1FBD0A-9F7B-4EBB-9982-B55F5F9806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88CFF0B8-0BA9-4DD9-B7B2-0655DC841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77B910E-9B87-4291-987B-6883212CB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18A8D14-28CA-4095-B2FA-E48B3150A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1D1F176A-19F1-4537-800D-210F29EC1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5BFA9BB-A51E-4D09-8602-5AD901046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="" xmlns:a16="http://schemas.microsoft.com/office/drawing/2014/main" id="{A60257A1-779B-4048-BC0D-1EA579B5B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F4B5D0-AA24-4702-9C01-FC1A03E7B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D03BB88-350D-4DE0-BB34-870F643568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="" xmlns:a16="http://schemas.microsoft.com/office/drawing/2014/main" id="{4A8025C0-8995-4863-A847-7ED1F8CCE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7D9AFA4-EB8E-4091-A5E2-1B9D163A07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F25018FE-FB44-4E2E-A181-B3476F3E85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6C7CD4B-70DE-49E2-A336-B6F43F58F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=""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07639D4-740A-4B71-8393-99CA375EB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=""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=""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3A5846DF-A106-4887-BE2C-DCD89DAA6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F3C1870-4E69-4DE7-BF2F-DE8A7881C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7439AB1C-A8A1-4745-9625-B18FE9160B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1ADDC4D-D9AA-48F8-BD10-2D20F1460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=""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7D5B578-4971-4ADC-97D8-B9CEF52AA7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=""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=""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50457195-385D-490A-91AB-30B969C619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F358BAA-9C8A-4E17-BAD8-32FD6FFE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="" xmlns:a16="http://schemas.microsoft.com/office/drawing/2014/main" id="{4D6F41A4-BEE3-4935-9371-4ADEA67A22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726F010-956A-40BC-8A1F-8002DC729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=""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="" xmlns:a16="http://schemas.microsoft.com/office/drawing/2014/main" id="{7FE1D329-7CB2-4DF5-B0C0-36DD19EBC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6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5" r:id="rId6"/>
    <p:sldLayoutId id="2147483730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Background Fill">
            <a:extLst>
              <a:ext uri="{FF2B5EF4-FFF2-40B4-BE49-F238E27FC236}">
                <a16:creationId xmlns="" xmlns:a16="http://schemas.microsoft.com/office/drawing/2014/main" id="{A7971386-B2B0-4A38-8D3B-8CF23AAA6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olor Fill">
            <a:extLst>
              <a:ext uri="{FF2B5EF4-FFF2-40B4-BE49-F238E27FC236}">
                <a16:creationId xmlns="" xmlns:a16="http://schemas.microsoft.com/office/drawing/2014/main" id="{96AE4BD0-E2D6-4FE1-9295-59E338A453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ure">
            <a:extLst>
              <a:ext uri="{FF2B5EF4-FFF2-40B4-BE49-F238E27FC236}">
                <a16:creationId xmlns="" xmlns:a16="http://schemas.microsoft.com/office/drawing/2014/main" id="{0D29D77D-2D4E-4868-960B-BEDA724F5C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7840" y="922420"/>
            <a:ext cx="3569368" cy="1798801"/>
          </a:xfrm>
        </p:spPr>
        <p:txBody>
          <a:bodyPr rtlCol="0">
            <a:normAutofit/>
          </a:bodyPr>
          <a:lstStyle/>
          <a:p>
            <a:r>
              <a:rPr lang="pl-PL" dirty="0"/>
              <a:t>Praktyki w </a:t>
            </a:r>
            <a:r>
              <a:rPr lang="pl-PL" dirty="0" err="1"/>
              <a:t>Schkeuditz</a:t>
            </a:r>
            <a:endParaRPr lang="pl-PL" dirty="0"/>
          </a:p>
        </p:txBody>
      </p:sp>
      <p:pic>
        <p:nvPicPr>
          <p:cNvPr id="3" name="Obraz 4" descr="Obraz zawierający budynek, zewnętrzne, podłoże, osoba&#10;&#10;Opis wygenerowany automatycznie">
            <a:extLst>
              <a:ext uri="{FF2B5EF4-FFF2-40B4-BE49-F238E27FC236}">
                <a16:creationId xmlns="" xmlns:a16="http://schemas.microsoft.com/office/drawing/2014/main" id="{06CF4F60-E721-4085-B194-92A659C1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19" r="-1" b="15420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FB2C84B-0E3C-4B8D-BAA9-E2F35D837F28}"/>
              </a:ext>
            </a:extLst>
          </p:cNvPr>
          <p:cNvSpPr txBox="1"/>
          <p:nvPr/>
        </p:nvSpPr>
        <p:spPr>
          <a:xfrm>
            <a:off x="3632200" y="584200"/>
            <a:ext cx="480060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"/>
                <a:ea typeface="Segoe UI Historic"/>
                <a:cs typeface="Segoe UI Historic"/>
              </a:rPr>
              <a:t>Drugi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tydzień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spędziliśmy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skupiając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zajęciach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praktycznych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które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obejmowały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tworzenie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ofert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zamówień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faktur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i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innych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dokumentów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księgowych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. Po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praktyce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zazwyczaj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wracaliśmy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ośrodka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a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wieczorami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mieliśmy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możliwość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wyjścia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klubu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który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znajdował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tuż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pod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naszymi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pokojami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.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Ośrodek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oferował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nam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wyposażenie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gier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sportowych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oczywiście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nie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zabrakło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nam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czasu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ich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wykorzystanie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podczas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gry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w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tenisa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400" dirty="0" err="1">
                <a:latin typeface="Times"/>
                <a:ea typeface="Segoe UI Historic"/>
                <a:cs typeface="Segoe UI Historic"/>
              </a:rPr>
              <a:t>badmintona</a:t>
            </a:r>
            <a:r>
              <a:rPr lang="en-US" sz="2400" dirty="0">
                <a:latin typeface="Times"/>
                <a:ea typeface="Segoe UI Historic"/>
                <a:cs typeface="Segoe UI Historic"/>
              </a:rPr>
              <a:t>.</a:t>
            </a:r>
            <a:endParaRPr lang="en-US" dirty="0">
              <a:latin typeface="Times"/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="" xmlns:a16="http://schemas.microsoft.com/office/drawing/2014/main" id="{261AE881-D06C-4B71-8724-0ADF6E53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257300"/>
            <a:ext cx="2743200" cy="3657600"/>
          </a:xfrm>
          <a:prstGeom prst="rect">
            <a:avLst/>
          </a:prstGeom>
        </p:spPr>
      </p:pic>
      <p:pic>
        <p:nvPicPr>
          <p:cNvPr id="8" name="Obraz 8" descr="Obraz zawierający tekst, wewnątrz, monitor, komputer&#10;&#10;Opis wygenerowany automatycznie">
            <a:extLst>
              <a:ext uri="{FF2B5EF4-FFF2-40B4-BE49-F238E27FC236}">
                <a16:creationId xmlns="" xmlns:a16="http://schemas.microsoft.com/office/drawing/2014/main" id="{A826CBB5-F8B6-4A69-935A-3F6F5693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573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="" xmlns:a16="http://schemas.microsoft.com/office/drawing/2014/main" id="{0D0840B7-EFE8-413F-AA73-AC8EE71D2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518" y="466538"/>
            <a:ext cx="4229100" cy="5638800"/>
          </a:xfr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3AE70C97-38FF-4C7C-A3AB-4074B4B3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457200"/>
            <a:ext cx="42418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A56146E-2FA3-4474-82AA-DF98EA51C08F}"/>
              </a:ext>
            </a:extLst>
          </p:cNvPr>
          <p:cNvSpPr txBox="1"/>
          <p:nvPr/>
        </p:nvSpPr>
        <p:spPr>
          <a:xfrm>
            <a:off x="3276600" y="0"/>
            <a:ext cx="5092700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Times"/>
                <a:ea typeface="Segoe UI Historic"/>
                <a:cs typeface="Segoe UI Historic"/>
              </a:rPr>
              <a:t>W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piątek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8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października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2021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odbyło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bardzo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miłe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pożegnanie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naszej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grupy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zostały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wręczone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certyfikaty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ukończenia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praktyki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 </a:t>
            </a:r>
            <a:endParaRPr lang="pl-PL" sz="3200" dirty="0" smtClean="0">
              <a:latin typeface="Times"/>
              <a:ea typeface="Segoe UI Historic"/>
              <a:cs typeface="Segoe UI Historic"/>
            </a:endParaRPr>
          </a:p>
          <a:p>
            <a:pPr algn="ctr"/>
            <a:r>
              <a:rPr lang="pl-PL" sz="3200" dirty="0" err="1" smtClean="0">
                <a:latin typeface="Times"/>
                <a:ea typeface="Segoe UI Historic"/>
                <a:cs typeface="Segoe UI Historic"/>
              </a:rPr>
              <a:t>Nastepnego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 dnia</a:t>
            </a:r>
            <a:r>
              <a:rPr lang="pl-PL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wyjechaliśmy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stęsknieni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za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naszym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miastem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rodzinami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 Po 5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godzinach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wszyscy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zdrowi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i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szczęśliwi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dotarliśmy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Barlinka i potem w małej grupie do 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Choszczna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</a:t>
            </a:r>
            <a:endParaRPr lang="en-US" sz="3200" dirty="0">
              <a:latin typeface="Times"/>
              <a:cs typeface="Times"/>
            </a:endParaRPr>
          </a:p>
        </p:txBody>
      </p:sp>
      <p:pic>
        <p:nvPicPr>
          <p:cNvPr id="5" name="Obraz 5" descr="Obraz zawierający osoba, ściana, wewnątrz, sufit&#10;&#10;Opis wygenerowany automatycznie">
            <a:extLst>
              <a:ext uri="{FF2B5EF4-FFF2-40B4-BE49-F238E27FC236}">
                <a16:creationId xmlns="" xmlns:a16="http://schemas.microsoft.com/office/drawing/2014/main" id="{9C604588-B220-4510-8A36-42EE892E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4500"/>
            <a:ext cx="2743200" cy="2057400"/>
          </a:xfrm>
          <a:prstGeom prst="rect">
            <a:avLst/>
          </a:prstGeom>
        </p:spPr>
      </p:pic>
      <p:pic>
        <p:nvPicPr>
          <p:cNvPr id="6" name="Obraz 6" descr="Obraz zawierający osoba, osoby, pozujący&#10;&#10;Opis wygenerowany automatycznie">
            <a:extLst>
              <a:ext uri="{FF2B5EF4-FFF2-40B4-BE49-F238E27FC236}">
                <a16:creationId xmlns="" xmlns:a16="http://schemas.microsoft.com/office/drawing/2014/main" id="{FEE8367F-D3D8-4B51-8A5A-1DA8D74EC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98900"/>
            <a:ext cx="2743200" cy="2743200"/>
          </a:xfrm>
          <a:prstGeom prst="rect">
            <a:avLst/>
          </a:prstGeom>
        </p:spPr>
      </p:pic>
      <p:pic>
        <p:nvPicPr>
          <p:cNvPr id="7" name="Obraz 7" descr="Obraz zawierający budynek, osoba, zewnętrzne, stojące&#10;&#10;Opis wygenerowany automatycznie">
            <a:extLst>
              <a:ext uri="{FF2B5EF4-FFF2-40B4-BE49-F238E27FC236}">
                <a16:creationId xmlns="" xmlns:a16="http://schemas.microsoft.com/office/drawing/2014/main" id="{F8C86AD2-0808-40A9-93B0-1902020CC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00" y="4457700"/>
            <a:ext cx="2743200" cy="2057400"/>
          </a:xfrm>
          <a:prstGeom prst="rect">
            <a:avLst/>
          </a:prstGeom>
        </p:spPr>
      </p:pic>
      <p:pic>
        <p:nvPicPr>
          <p:cNvPr id="8" name="Obraz 8" descr="Obraz zawierający wewnątrz, podłoże, sufit, pomieszczenie&#10;&#10;Opis wygenerowany automatycznie">
            <a:extLst>
              <a:ext uri="{FF2B5EF4-FFF2-40B4-BE49-F238E27FC236}">
                <a16:creationId xmlns="" xmlns:a16="http://schemas.microsoft.com/office/drawing/2014/main" id="{D5278BE7-B9DC-450B-8A90-C24A9589C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5207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ackground Fill">
            <a:extLst>
              <a:ext uri="{FF2B5EF4-FFF2-40B4-BE49-F238E27FC236}">
                <a16:creationId xmlns="" xmlns:a16="http://schemas.microsoft.com/office/drawing/2014/main" id="{03AE087C-11E2-4305-9282-D7F122FE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braz 5" descr="Obraz zawierający budynek, osoba, zewnętrzne, osoby&#10;&#10;Opis wygenerowany automatycznie">
            <a:extLst>
              <a:ext uri="{FF2B5EF4-FFF2-40B4-BE49-F238E27FC236}">
                <a16:creationId xmlns="" xmlns:a16="http://schemas.microsoft.com/office/drawing/2014/main" id="{85E45B9A-218A-429D-BCE9-E5389C50D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3320" r="-1" b="10416"/>
          <a:stretch/>
        </p:blipFill>
        <p:spPr>
          <a:xfrm>
            <a:off x="20" y="-4129"/>
            <a:ext cx="12188932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B496C39-B57B-45AD-AA5B-C8E019536ACE}"/>
              </a:ext>
            </a:extLst>
          </p:cNvPr>
          <p:cNvSpPr txBox="1"/>
          <p:nvPr/>
        </p:nvSpPr>
        <p:spPr>
          <a:xfrm>
            <a:off x="2260600" y="407613"/>
            <a:ext cx="7685037" cy="1311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Ten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wyjazd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był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dla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nas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bardzo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ciekawym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doświadczeniem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,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który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na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pewno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będziemy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bardzo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miło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wspominać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. Z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pewnością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dzięki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temu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,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przełamaliśmy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barierę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językową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oraz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nabraliśmy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większego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doświadczenia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w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naszym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przyszłym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zawodzie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,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oraz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z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chęcią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udałabym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się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jeszcze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raz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na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takie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000">
                <a:solidFill>
                  <a:srgbClr val="FFFFFF"/>
                </a:solidFill>
                <a:highlight>
                  <a:srgbClr val="000000"/>
                </a:highlight>
              </a:rPr>
              <a:t>praktyki</a:t>
            </a:r>
            <a:r>
              <a:rPr lang="en-US" sz="2000" dirty="0">
                <a:solidFill>
                  <a:srgbClr val="FFFFFF"/>
                </a:solidFill>
                <a:highlight>
                  <a:srgbClr val="000000"/>
                </a:highlight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ACF365D-F104-414F-93C3-D9F568808E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C5D118A1-A4AD-4C47-99CC-852FAD146E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Graphic 9">
              <a:extLst>
                <a:ext uri="{FF2B5EF4-FFF2-40B4-BE49-F238E27FC236}">
                  <a16:creationId xmlns="" xmlns:a16="http://schemas.microsoft.com/office/drawing/2014/main" id="{D3E51544-0AB7-4546-AB57-868FB0B41F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6DB3A34-0E17-44F2-A958-5C6EE80E3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B343AE4-2356-4838-B706-3A16FFFDE4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="" xmlns:a16="http://schemas.microsoft.com/office/drawing/2014/main" id="{D78B9AE4-2096-42B5-B267-1FCCF56F8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Graphic 9">
              <a:extLst>
                <a:ext uri="{FF2B5EF4-FFF2-40B4-BE49-F238E27FC236}">
                  <a16:creationId xmlns="" xmlns:a16="http://schemas.microsoft.com/office/drawing/2014/main" id="{827DE0C5-02AF-4323-9CB7-E4C1D6449F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83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Fill">
            <a:extLst>
              <a:ext uri="{FF2B5EF4-FFF2-40B4-BE49-F238E27FC236}">
                <a16:creationId xmlns="" xmlns:a16="http://schemas.microsoft.com/office/drawing/2014/main" id="{03AE087C-11E2-4305-9282-D7F122FE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braz 5" descr="Obraz zawierający osoba, wewnątrz&#10;&#10;Opis wygenerowany automatycznie">
            <a:extLst>
              <a:ext uri="{FF2B5EF4-FFF2-40B4-BE49-F238E27FC236}">
                <a16:creationId xmlns="" xmlns:a16="http://schemas.microsoft.com/office/drawing/2014/main" id="{7C9261C6-D802-4BE0-AF4E-D4667498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2498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B88C873D-3BE7-45A8-9056-1B36F9783642}"/>
              </a:ext>
            </a:extLst>
          </p:cNvPr>
          <p:cNvSpPr txBox="1"/>
          <p:nvPr/>
        </p:nvSpPr>
        <p:spPr>
          <a:xfrm>
            <a:off x="254000" y="496513"/>
            <a:ext cx="7685037" cy="16672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Uczestnicy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 : Katarzyna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Warszawiak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, Marcjanna Wójcik, Roksana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Jacewicz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, Klaudia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Nalewska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oraz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 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chłopcy</a:t>
            </a:r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 z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0000"/>
                </a:highlight>
              </a:rPr>
              <a:t>Barlinka</a:t>
            </a:r>
            <a:endParaRPr lang="en-US" sz="2400" b="1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CECCFA5-40A0-4B37-8B7B-D912C28A15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A769C0F1-62DE-46AE-9526-CBD795D169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="" xmlns:a16="http://schemas.microsoft.com/office/drawing/2014/main" id="{340BA6BB-87A1-4F4A-8B9B-D7B83FE58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C2ADB9-B92C-4252-B47E-B41B61AFF4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C02BB26-7CE5-4FAE-A255-5DEF1B3F36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="" xmlns:a16="http://schemas.microsoft.com/office/drawing/2014/main" id="{B65C1BB9-F5F2-4728-B47D-3B2F995E9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="" xmlns:a16="http://schemas.microsoft.com/office/drawing/2014/main" id="{A26117A4-4B2F-495A-87A5-63E265B52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2E552CA-7ABE-4501-8A6E-DC92ABB294E0}"/>
              </a:ext>
            </a:extLst>
          </p:cNvPr>
          <p:cNvSpPr txBox="1"/>
          <p:nvPr/>
        </p:nvSpPr>
        <p:spPr>
          <a:xfrm>
            <a:off x="8013032" y="211399"/>
            <a:ext cx="396422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b="1" dirty="0">
                <a:highlight>
                  <a:srgbClr val="000000"/>
                </a:highlight>
                <a:cs typeface="Arial"/>
              </a:rPr>
              <a:t> </a:t>
            </a:r>
            <a:r>
              <a:rPr lang="en-US" sz="1600" b="1" dirty="0" err="1" smtClean="0">
                <a:highlight>
                  <a:srgbClr val="000000"/>
                </a:highlight>
                <a:cs typeface="Arial"/>
              </a:rPr>
              <a:t>Opiekunowie</a:t>
            </a:r>
            <a:r>
              <a:rPr lang="en-US" sz="1600" b="1" dirty="0" smtClean="0">
                <a:highlight>
                  <a:srgbClr val="000000"/>
                </a:highlight>
                <a:cs typeface="Arial"/>
              </a:rPr>
              <a:t>:</a:t>
            </a:r>
            <a:r>
              <a:rPr lang="pl-PL" sz="1600" b="1" dirty="0">
                <a:highlight>
                  <a:srgbClr val="000000"/>
                </a:highlight>
                <a:cs typeface="Arial"/>
              </a:rPr>
              <a:t> </a:t>
            </a:r>
            <a:r>
              <a:rPr lang="en-US" sz="1600" b="1" dirty="0" err="1" smtClean="0">
                <a:highlight>
                  <a:srgbClr val="000000"/>
                </a:highlight>
                <a:cs typeface="Arial"/>
              </a:rPr>
              <a:t>Marek</a:t>
            </a:r>
            <a:r>
              <a:rPr lang="pl-PL" sz="1600" b="1" dirty="0" smtClean="0">
                <a:highlight>
                  <a:srgbClr val="000000"/>
                </a:highlight>
                <a:cs typeface="Arial"/>
              </a:rPr>
              <a:t> </a:t>
            </a:r>
            <a:r>
              <a:rPr lang="en-US" sz="1600" b="1" dirty="0" smtClean="0">
                <a:highlight>
                  <a:srgbClr val="000000"/>
                </a:highlight>
                <a:cs typeface="Arial"/>
              </a:rPr>
              <a:t>Nowak</a:t>
            </a:r>
            <a:r>
              <a:rPr lang="en-US" sz="1600" b="1" dirty="0">
                <a:highlight>
                  <a:srgbClr val="000000"/>
                </a:highlight>
                <a:cs typeface="Arial"/>
              </a:rPr>
              <a:t>, Lidia Michalska </a:t>
            </a:r>
            <a:endParaRPr lang="en-US" sz="1600" dirty="0">
              <a:highlight>
                <a:srgbClr val="000000"/>
              </a:highlight>
              <a:cs typeface="Arial"/>
            </a:endParaRPr>
          </a:p>
          <a:p>
            <a:r>
              <a:rPr lang="en-US" sz="1600" b="1" dirty="0">
                <a:highlight>
                  <a:srgbClr val="000000"/>
                </a:highlight>
                <a:cs typeface="Arial"/>
              </a:rPr>
              <a:t>Anna </a:t>
            </a:r>
            <a:r>
              <a:rPr lang="en-US" sz="1600" b="1" dirty="0" err="1">
                <a:highlight>
                  <a:srgbClr val="000000"/>
                </a:highlight>
                <a:cs typeface="Arial"/>
              </a:rPr>
              <a:t>Sroka</a:t>
            </a:r>
            <a:r>
              <a:rPr lang="en-US" sz="1600" b="1" dirty="0">
                <a:highlight>
                  <a:srgbClr val="000000"/>
                </a:highlight>
                <a:cs typeface="Arial"/>
              </a:rPr>
              <a:t> </a:t>
            </a:r>
            <a:r>
              <a:rPr lang="en-US" sz="1600" b="1" dirty="0" smtClean="0">
                <a:highlight>
                  <a:srgbClr val="000000"/>
                </a:highlight>
                <a:cs typeface="Arial"/>
              </a:rPr>
              <a:t>, Karolina</a:t>
            </a:r>
            <a:r>
              <a:rPr lang="pl-PL" sz="1600" b="1" dirty="0" smtClean="0">
                <a:highlight>
                  <a:srgbClr val="000000"/>
                </a:highlight>
                <a:cs typeface="Arial"/>
              </a:rPr>
              <a:t> </a:t>
            </a:r>
            <a:r>
              <a:rPr lang="pl-PL" sz="1600" b="1" dirty="0" err="1" smtClean="0">
                <a:highlight>
                  <a:srgbClr val="000000"/>
                </a:highlight>
                <a:cs typeface="Arial"/>
              </a:rPr>
              <a:t>Podsiedzi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 </a:t>
            </a:r>
            <a:r>
              <a:rPr lang="en-US" sz="2400" dirty="0">
                <a:highlight>
                  <a:srgbClr val="000000"/>
                </a:highlight>
                <a:cs typeface="Arial"/>
              </a:rPr>
              <a:t>​</a:t>
            </a:r>
            <a:endParaRPr lang="en-US" dirty="0">
              <a:highlight>
                <a:srgbClr val="000000"/>
              </a:highlight>
            </a:endParaRPr>
          </a:p>
          <a:p>
            <a:pPr>
              <a:buChar char="•"/>
            </a:pPr>
            <a:r>
              <a:rPr lang="en-US" dirty="0">
                <a:highlight>
                  <a:srgbClr val="000000"/>
                </a:highlight>
                <a:cs typeface="Arial"/>
              </a:rPr>
              <a:t>​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85523182-B0B4-471D-804D-D142327472A4}"/>
              </a:ext>
            </a:extLst>
          </p:cNvPr>
          <p:cNvSpPr txBox="1"/>
          <p:nvPr/>
        </p:nvSpPr>
        <p:spPr>
          <a:xfrm>
            <a:off x="203200" y="4521200"/>
            <a:ext cx="121793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dirty="0">
                <a:cs typeface="Arial"/>
              </a:rPr>
              <a:t>​</a:t>
            </a:r>
            <a:endParaRPr lang="en-US" sz="2400" dirty="0">
              <a:cs typeface="Arial"/>
            </a:endParaRPr>
          </a:p>
          <a:p>
            <a:pPr>
              <a:buChar char="•"/>
            </a:pPr>
            <a:r>
              <a:rPr lang="en-US" sz="2400" b="1" dirty="0" err="1">
                <a:highlight>
                  <a:srgbClr val="000000"/>
                </a:highlight>
                <a:cs typeface="Arial"/>
              </a:rPr>
              <a:t>Organizatorzy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: STOWARZYSZENIE WSPIERANIA EDUKACJI ZAWODOWEJ „WABAR </a:t>
            </a:r>
            <a:r>
              <a:rPr lang="en-US" sz="2400" b="1" dirty="0" smtClean="0">
                <a:highlight>
                  <a:srgbClr val="000000"/>
                </a:highlight>
                <a:cs typeface="Arial"/>
              </a:rPr>
              <a:t>„</a:t>
            </a:r>
            <a:r>
              <a:rPr lang="pl-PL" sz="2400" b="1" dirty="0" smtClean="0">
                <a:highlight>
                  <a:srgbClr val="000000"/>
                </a:highlight>
                <a:cs typeface="Arial"/>
              </a:rPr>
              <a:t> </a:t>
            </a:r>
            <a:r>
              <a:rPr lang="en-US" sz="2400" b="1" dirty="0" smtClean="0">
                <a:highlight>
                  <a:srgbClr val="000000"/>
                </a:highlight>
                <a:cs typeface="Arial"/>
              </a:rPr>
              <a:t>w</a:t>
            </a:r>
            <a:r>
              <a:rPr lang="pl-PL" sz="2400" b="1" dirty="0">
                <a:highlight>
                  <a:srgbClr val="000000"/>
                </a:highlight>
                <a:cs typeface="Arial"/>
              </a:rPr>
              <a:t> </a:t>
            </a:r>
            <a:r>
              <a:rPr lang="en-US" sz="2400" b="1" dirty="0" smtClean="0">
                <a:highlight>
                  <a:srgbClr val="000000"/>
                </a:highlight>
                <a:cs typeface="Arial"/>
              </a:rPr>
              <a:t>BARLINKU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 w </a:t>
            </a:r>
            <a:r>
              <a:rPr lang="en-US" sz="2400" b="1" dirty="0" err="1">
                <a:highlight>
                  <a:srgbClr val="000000"/>
                </a:highlight>
                <a:cs typeface="Arial"/>
              </a:rPr>
              <a:t>ramach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 Konsorcjum </a:t>
            </a:r>
            <a:r>
              <a:rPr lang="en-US" sz="2400" b="1" dirty="0" err="1">
                <a:highlight>
                  <a:srgbClr val="000000"/>
                </a:highlight>
                <a:cs typeface="Arial"/>
              </a:rPr>
              <a:t>realizuje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 Projekt „</a:t>
            </a:r>
            <a:r>
              <a:rPr lang="en-US" sz="2400" b="1" dirty="0" err="1">
                <a:highlight>
                  <a:srgbClr val="000000"/>
                </a:highlight>
                <a:cs typeface="Arial"/>
              </a:rPr>
              <a:t>Kompetencje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 bez </a:t>
            </a:r>
            <a:r>
              <a:rPr lang="en-US" sz="2400" b="1" dirty="0" err="1">
                <a:highlight>
                  <a:srgbClr val="000000"/>
                </a:highlight>
                <a:cs typeface="Arial"/>
              </a:rPr>
              <a:t>granic</a:t>
            </a:r>
            <a:r>
              <a:rPr lang="en-US" sz="2400" b="1" dirty="0">
                <a:highlight>
                  <a:srgbClr val="000000"/>
                </a:highlight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7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wewnątrz&#10;&#10;Opis wygenerowany automatycznie">
            <a:extLst>
              <a:ext uri="{FF2B5EF4-FFF2-40B4-BE49-F238E27FC236}">
                <a16:creationId xmlns="" xmlns:a16="http://schemas.microsoft.com/office/drawing/2014/main" id="{6A656DB0-3754-42CD-BE27-D25E79C0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60000">
            <a:off x="2285509" y="-971676"/>
            <a:ext cx="3729125" cy="7632700"/>
          </a:xfrm>
          <a:prstGeom prst="rect">
            <a:avLst/>
          </a:prstGeom>
        </p:spPr>
      </p:pic>
      <p:pic>
        <p:nvPicPr>
          <p:cNvPr id="6" name="Obraz 6" descr="Obraz zawierający talerz, żywność, wewnątrz, deser&#10;&#10;Opis wygenerowany automatycznie">
            <a:extLst>
              <a:ext uri="{FF2B5EF4-FFF2-40B4-BE49-F238E27FC236}">
                <a16:creationId xmlns="" xmlns:a16="http://schemas.microsoft.com/office/drawing/2014/main" id="{651F1AE2-3E5A-41EC-B359-31888BA7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">
            <a:off x="8116462" y="1379040"/>
            <a:ext cx="283464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="" xmlns:a16="http://schemas.microsoft.com/office/drawing/2014/main" id="{FAFB3478-4AEC-431E-93B2-1593839C16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olor Fill">
            <a:extLst>
              <a:ext uri="{FF2B5EF4-FFF2-40B4-BE49-F238E27FC236}">
                <a16:creationId xmlns="" xmlns:a16="http://schemas.microsoft.com/office/drawing/2014/main" id="{A8A68745-355E-4D81-AA5F-942C71082A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Graphic 9">
            <a:extLst>
              <a:ext uri="{FF2B5EF4-FFF2-40B4-BE49-F238E27FC236}">
                <a16:creationId xmlns="" xmlns:a16="http://schemas.microsoft.com/office/drawing/2014/main" id="{9A450B93-9615-4854-BEA5-4A85DF5CD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4" name="Texture">
            <a:extLst>
              <a:ext uri="{FF2B5EF4-FFF2-40B4-BE49-F238E27FC236}">
                <a16:creationId xmlns="" xmlns:a16="http://schemas.microsoft.com/office/drawing/2014/main" id="{2E922E9E-A29B-4164-A634-B718A4336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64B5C371-C9FF-4DCF-B088-6F21BDE560E7}"/>
              </a:ext>
            </a:extLst>
          </p:cNvPr>
          <p:cNvSpPr txBox="1"/>
          <p:nvPr/>
        </p:nvSpPr>
        <p:spPr>
          <a:xfrm>
            <a:off x="482600" y="800100"/>
            <a:ext cx="4640729" cy="38875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"/>
                <a:cs typeface="Times"/>
              </a:rPr>
              <a:t>Dnia 26 </a:t>
            </a:r>
            <a:r>
              <a:rPr lang="en-US" sz="2800" b="1" dirty="0" err="1">
                <a:latin typeface="Times"/>
                <a:cs typeface="Times"/>
              </a:rPr>
              <a:t>września</a:t>
            </a:r>
            <a:r>
              <a:rPr lang="en-US" sz="2800" b="1" dirty="0">
                <a:latin typeface="Times"/>
                <a:cs typeface="Times"/>
              </a:rPr>
              <a:t> 2021 </a:t>
            </a:r>
            <a:r>
              <a:rPr lang="en-US" sz="2800" b="1" dirty="0" err="1">
                <a:latin typeface="Times"/>
                <a:cs typeface="Times"/>
              </a:rPr>
              <a:t>roku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wraz</a:t>
            </a:r>
            <a:r>
              <a:rPr lang="en-US" sz="2800" b="1" dirty="0">
                <a:latin typeface="Times"/>
                <a:cs typeface="Times"/>
              </a:rPr>
              <a:t> z </a:t>
            </a:r>
            <a:r>
              <a:rPr lang="en-US" sz="2800" b="1" dirty="0" err="1">
                <a:latin typeface="Times"/>
                <a:cs typeface="Times"/>
              </a:rPr>
              <a:t>koleżankami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wyjechaliśmy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na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zagraniczną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praktykę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zawodową</a:t>
            </a:r>
            <a:r>
              <a:rPr lang="en-US" sz="2800" b="1" dirty="0">
                <a:latin typeface="Times"/>
                <a:cs typeface="Times"/>
              </a:rPr>
              <a:t> do </a:t>
            </a:r>
            <a:r>
              <a:rPr lang="en-US" sz="2800" b="1" dirty="0" err="1">
                <a:latin typeface="Times"/>
                <a:cs typeface="Times"/>
              </a:rPr>
              <a:t>Schkeuditz</a:t>
            </a:r>
            <a:r>
              <a:rPr lang="en-US" sz="2800" b="1" dirty="0">
                <a:latin typeface="Times"/>
                <a:cs typeface="Times"/>
              </a:rPr>
              <a:t> w </a:t>
            </a:r>
            <a:r>
              <a:rPr lang="en-US" sz="2800" b="1" dirty="0" err="1">
                <a:latin typeface="Times"/>
                <a:cs typeface="Times"/>
              </a:rPr>
              <a:t>Niemczech</a:t>
            </a:r>
            <a:r>
              <a:rPr lang="en-US" sz="2800" b="1" dirty="0">
                <a:latin typeface="Times"/>
                <a:cs typeface="Times"/>
              </a:rPr>
              <a:t>. Po </a:t>
            </a:r>
            <a:r>
              <a:rPr lang="en-US" sz="2800" b="1" dirty="0" err="1">
                <a:latin typeface="Times"/>
                <a:cs typeface="Times"/>
              </a:rPr>
              <a:t>pięciogodzinnej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podróży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busem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dotarłyśmy</a:t>
            </a:r>
            <a:r>
              <a:rPr lang="en-US" sz="2800" b="1" dirty="0">
                <a:latin typeface="Times"/>
                <a:cs typeface="Times"/>
              </a:rPr>
              <a:t> do </a:t>
            </a:r>
            <a:r>
              <a:rPr lang="en-US" sz="2800" b="1" dirty="0" err="1">
                <a:latin typeface="Times"/>
                <a:cs typeface="Times"/>
              </a:rPr>
              <a:t>długo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wyczekiwanego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przez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nas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celu</a:t>
            </a:r>
            <a:r>
              <a:rPr lang="en-US" sz="2800" b="1" dirty="0">
                <a:latin typeface="Times"/>
                <a:cs typeface="Times"/>
              </a:rPr>
              <a:t> – </a:t>
            </a:r>
            <a:r>
              <a:rPr lang="en-US" sz="2800" b="1" dirty="0" err="1">
                <a:latin typeface="Times"/>
                <a:cs typeface="Times"/>
              </a:rPr>
              <a:t>miejsca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noclegowego</a:t>
            </a:r>
            <a:r>
              <a:rPr lang="en-US" sz="2800" b="1" dirty="0">
                <a:latin typeface="Times"/>
                <a:cs typeface="Times"/>
              </a:rPr>
              <a:t>, w </a:t>
            </a:r>
            <a:r>
              <a:rPr lang="en-US" sz="2800" b="1" dirty="0" err="1">
                <a:latin typeface="Times"/>
                <a:cs typeface="Times"/>
              </a:rPr>
              <a:t>którym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miałyśmy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spędzić</a:t>
            </a:r>
            <a:r>
              <a:rPr lang="en-US" sz="2800" b="1" dirty="0">
                <a:latin typeface="Times"/>
                <a:cs typeface="Times"/>
              </a:rPr>
              <a:t> 2 </a:t>
            </a:r>
            <a:r>
              <a:rPr lang="en-US" sz="2800" b="1" dirty="0" err="1">
                <a:latin typeface="Times"/>
                <a:cs typeface="Times"/>
              </a:rPr>
              <a:t>tygodnie</a:t>
            </a:r>
            <a:r>
              <a:rPr lang="en-US" sz="2800" b="1" dirty="0">
                <a:latin typeface="Times"/>
                <a:cs typeface="Times"/>
              </a:rPr>
              <a:t>.</a:t>
            </a:r>
            <a:r>
              <a:rPr lang="en-US" sz="2800" b="1" dirty="0">
                <a:latin typeface="Times"/>
                <a:ea typeface="+mn-lt"/>
                <a:cs typeface="+mn-lt"/>
              </a:rPr>
              <a:t> Na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samym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 smtClean="0">
                <a:latin typeface="Times"/>
                <a:ea typeface="+mn-lt"/>
                <a:cs typeface="+mn-lt"/>
              </a:rPr>
              <a:t>początku</a:t>
            </a:r>
            <a:r>
              <a:rPr lang="pl-PL" sz="2800" b="1" dirty="0" smtClean="0">
                <a:latin typeface="Times"/>
                <a:ea typeface="+mn-lt"/>
                <a:cs typeface="+mn-lt"/>
              </a:rPr>
              <a:t>, po pozytywnym teście na </a:t>
            </a:r>
            <a:r>
              <a:rPr lang="pl-PL" sz="2800" b="1" dirty="0" err="1" smtClean="0">
                <a:latin typeface="Times"/>
                <a:ea typeface="+mn-lt"/>
                <a:cs typeface="+mn-lt"/>
              </a:rPr>
              <a:t>Covid</a:t>
            </a:r>
            <a:r>
              <a:rPr lang="en-US" sz="2800" b="1" dirty="0" smtClean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udaliśmy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się</a:t>
            </a:r>
            <a:r>
              <a:rPr lang="en-US" sz="2800" b="1" dirty="0">
                <a:latin typeface="Times"/>
                <a:ea typeface="+mn-lt"/>
                <a:cs typeface="+mn-lt"/>
              </a:rPr>
              <a:t> do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pokoi</a:t>
            </a:r>
            <a:r>
              <a:rPr lang="en-US" sz="2800" b="1" dirty="0">
                <a:latin typeface="Times"/>
                <a:ea typeface="+mn-lt"/>
                <a:cs typeface="+mn-lt"/>
              </a:rPr>
              <a:t>, a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potem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na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kolację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gdzie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miło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nas</a:t>
            </a:r>
            <a:r>
              <a:rPr lang="en-US" sz="2800" b="1" dirty="0">
                <a:latin typeface="Times"/>
                <a:ea typeface="+mn-lt"/>
                <a:cs typeface="+mn-lt"/>
              </a:rPr>
              <a:t> </a:t>
            </a:r>
            <a:r>
              <a:rPr lang="en-US" sz="2800" b="1" dirty="0" err="1">
                <a:latin typeface="Times"/>
                <a:ea typeface="+mn-lt"/>
                <a:cs typeface="+mn-lt"/>
              </a:rPr>
              <a:t>przywitano</a:t>
            </a:r>
            <a:r>
              <a:rPr lang="en-US" sz="2800" b="1" dirty="0">
                <a:latin typeface="Times"/>
                <a:ea typeface="+mn-lt"/>
                <a:cs typeface="+mn-lt"/>
              </a:rPr>
              <a:t>. </a:t>
            </a:r>
            <a:endParaRPr lang="en-US" sz="2800" b="1" dirty="0">
              <a:latin typeface="Times"/>
              <a:cs typeface="Times"/>
            </a:endParaRPr>
          </a:p>
        </p:txBody>
      </p:sp>
      <p:pic>
        <p:nvPicPr>
          <p:cNvPr id="5" name="Obraz 5" descr="Obraz zawierający osoba, pozujący&#10;&#10;Opis wygenerowany automatycznie">
            <a:extLst>
              <a:ext uri="{FF2B5EF4-FFF2-40B4-BE49-F238E27FC236}">
                <a16:creationId xmlns="" xmlns:a16="http://schemas.microsoft.com/office/drawing/2014/main" id="{601D8704-C7D6-4CE0-B80C-06FE7006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13" y="1197430"/>
            <a:ext cx="4593771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Fill">
            <a:extLst>
              <a:ext uri="{FF2B5EF4-FFF2-40B4-BE49-F238E27FC236}">
                <a16:creationId xmlns="" xmlns:a16="http://schemas.microsoft.com/office/drawing/2014/main" id="{03AE087C-11E2-4305-9282-D7F122FE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braz 5" descr="Obraz zawierający zewnętrzne, niebo, osoby, dzień&#10;&#10;Opis wygenerowany automatycznie">
            <a:extLst>
              <a:ext uri="{FF2B5EF4-FFF2-40B4-BE49-F238E27FC236}">
                <a16:creationId xmlns="" xmlns:a16="http://schemas.microsoft.com/office/drawing/2014/main" id="{2E4350DB-2B5D-4B53-984E-8D98BE018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020" b="660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Obraz 9" descr="Obraz zawierający zewnętrzne, drzewo, osoba, trawa&#10;&#10;Opis wygenerowany automatycznie">
            <a:extLst>
              <a:ext uri="{FF2B5EF4-FFF2-40B4-BE49-F238E27FC236}">
                <a16:creationId xmlns="" xmlns:a16="http://schemas.microsoft.com/office/drawing/2014/main" id="{98ECCE5B-FDC1-454F-9403-2B2DD8A95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6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F58346E-D310-41D0-B4E7-6A03CB68633E}"/>
              </a:ext>
            </a:extLst>
          </p:cNvPr>
          <p:cNvSpPr txBox="1"/>
          <p:nvPr/>
        </p:nvSpPr>
        <p:spPr>
          <a:xfrm>
            <a:off x="558800" y="598424"/>
            <a:ext cx="8777257" cy="27638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Następnego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ranka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udaliśmy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się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na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śniadanie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, a </a:t>
            </a:r>
            <a:r>
              <a:rPr lang="pl-PL" sz="2800" b="1" dirty="0" smtClean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p</a:t>
            </a:r>
            <a:r>
              <a:rPr lang="en-US" sz="2800" b="1" dirty="0" smtClean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o </a:t>
            </a:r>
            <a:r>
              <a:rPr lang="pl-PL" sz="2800" b="1" dirty="0" err="1" smtClean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zajeciach</a:t>
            </a:r>
            <a:r>
              <a:rPr lang="en-US" sz="2800" b="1" dirty="0" smtClean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12.00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na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wycieczkę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do Lipska.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Dzięki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temu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zobaczyliśmy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dużo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zabytków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i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ciekawych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miejsc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które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przykuwały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naszą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uwagę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oraz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tworzyły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piękna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panoramę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tego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miasta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. Wieczorem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wszyscy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szybko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zasnęli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po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dniu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pełnym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wrażeń</a:t>
            </a:r>
            <a:r>
              <a:rPr lang="en-US" sz="2800" b="1" dirty="0">
                <a:solidFill>
                  <a:srgbClr val="FFFFFF"/>
                </a:solidFill>
                <a:highlight>
                  <a:srgbClr val="000000"/>
                </a:highlight>
                <a:latin typeface="Times"/>
                <a:cs typeface="Times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BEF4E68-4209-401D-9695-1BA625986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59CD86A-B36A-4C71-AE65-B317AE72D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="" xmlns:a16="http://schemas.microsoft.com/office/drawing/2014/main" id="{856F8064-7965-465D-9A2B-8AA3A9BAB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F086EF7-5D22-4239-837D-A4A39396F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FEA8F6A-118A-402B-98AF-319F12807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="" xmlns:a16="http://schemas.microsoft.com/office/drawing/2014/main" id="{E623DD07-AD56-4AED-95D7-6458230471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Graphic 9">
              <a:extLst>
                <a:ext uri="{FF2B5EF4-FFF2-40B4-BE49-F238E27FC236}">
                  <a16:creationId xmlns="" xmlns:a16="http://schemas.microsoft.com/office/drawing/2014/main" id="{31B6B69F-C096-4B96-A0EC-63615A1067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88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osoba, chodnik&#10;&#10;Opis wygenerowany automatycznie">
            <a:extLst>
              <a:ext uri="{FF2B5EF4-FFF2-40B4-BE49-F238E27FC236}">
                <a16:creationId xmlns="" xmlns:a16="http://schemas.microsoft.com/office/drawing/2014/main" id="{DDD4869D-A086-485F-9663-47B30F7C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18" y="822138"/>
            <a:ext cx="3581400" cy="4775200"/>
          </a:xfrm>
        </p:spPr>
      </p:pic>
      <p:pic>
        <p:nvPicPr>
          <p:cNvPr id="6" name="Obraz 7" descr="Obraz zawierający osoba, zewnętrzne, osoby&#10;&#10;Opis wygenerowany automatycznie">
            <a:extLst>
              <a:ext uri="{FF2B5EF4-FFF2-40B4-BE49-F238E27FC236}">
                <a16:creationId xmlns="" xmlns:a16="http://schemas.microsoft.com/office/drawing/2014/main" id="{C749224A-545B-471F-A8FB-C28318B6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600200"/>
            <a:ext cx="3454400" cy="4597400"/>
          </a:xfrm>
          <a:prstGeom prst="rect">
            <a:avLst/>
          </a:prstGeom>
        </p:spPr>
      </p:pic>
      <p:pic>
        <p:nvPicPr>
          <p:cNvPr id="7" name="Obraz 7" descr="Obraz zawierający zewnętrzne, osoby, grupa, tłum&#10;&#10;Opis wygenerowany automatycznie">
            <a:extLst>
              <a:ext uri="{FF2B5EF4-FFF2-40B4-BE49-F238E27FC236}">
                <a16:creationId xmlns="" xmlns:a16="http://schemas.microsoft.com/office/drawing/2014/main" id="{60C479FA-8D03-4470-800F-7E1BB0D74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00" y="584200"/>
            <a:ext cx="3670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EADBB0E-08D4-4C2C-A956-5F1F50C37A64}"/>
              </a:ext>
            </a:extLst>
          </p:cNvPr>
          <p:cNvSpPr txBox="1"/>
          <p:nvPr/>
        </p:nvSpPr>
        <p:spPr>
          <a:xfrm>
            <a:off x="613611" y="469900"/>
            <a:ext cx="524510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"/>
                <a:ea typeface="Segoe UI Historic"/>
                <a:cs typeface="Segoe UI Historic"/>
              </a:rPr>
              <a:t>Od 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poniedziałku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zaczęło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codzienne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pl-PL" sz="3200" dirty="0">
                <a:latin typeface="Times"/>
                <a:ea typeface="Segoe UI Historic"/>
                <a:cs typeface="Segoe UI Historic"/>
              </a:rPr>
              <a:t>po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ran</a:t>
            </a:r>
            <a:r>
              <a:rPr lang="pl-PL" sz="3200" dirty="0" err="1">
                <a:latin typeface="Times"/>
                <a:ea typeface="Segoe UI Historic"/>
                <a:cs typeface="Segoe UI Historic"/>
              </a:rPr>
              <a:t>ne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wstawanie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,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śniadanie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, a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następnie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wykonywaliśmy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testy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Covid-19. Na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praktykach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w trakcie </a:t>
            </a:r>
            <a:r>
              <a:rPr lang="pl-PL" sz="3200" dirty="0" err="1" smtClean="0">
                <a:latin typeface="Times"/>
                <a:ea typeface="Segoe UI Historic"/>
                <a:cs typeface="Segoe UI Historic"/>
              </a:rPr>
              <a:t>ralizacji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 programu 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naszym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zadaniem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było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pl-PL" sz="3200" dirty="0" smtClean="0">
                <a:latin typeface="Times"/>
                <a:ea typeface="Segoe UI Historic"/>
                <a:cs typeface="Segoe UI Historic"/>
              </a:rPr>
              <a:t>u</a:t>
            </a:r>
            <a:r>
              <a:rPr lang="en-US" sz="3200" dirty="0" err="1" smtClean="0">
                <a:latin typeface="Times"/>
                <a:ea typeface="Segoe UI Historic"/>
                <a:cs typeface="Segoe UI Historic"/>
              </a:rPr>
              <a:t>tworzenie</a:t>
            </a:r>
            <a:r>
              <a:rPr lang="en-US" sz="3200" dirty="0" smtClean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biznesplanu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, portfolio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listy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klientów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przedsiębiorstwa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które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chciałybyśmy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założyć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w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przyszłości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</a:t>
            </a:r>
            <a:endParaRPr lang="en-US" sz="3200" dirty="0">
              <a:latin typeface="Times"/>
            </a:endParaRPr>
          </a:p>
        </p:txBody>
      </p:sp>
      <p:pic>
        <p:nvPicPr>
          <p:cNvPr id="5" name="Obraz 5" descr="Obraz zawierający tekst, wewnątrz, komputer, biurko&#10;&#10;Opis wygenerowany automatycznie">
            <a:extLst>
              <a:ext uri="{FF2B5EF4-FFF2-40B4-BE49-F238E27FC236}">
                <a16:creationId xmlns="" xmlns:a16="http://schemas.microsoft.com/office/drawing/2014/main" id="{2569EF53-8535-4653-B83C-4AE7615D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79" y="584200"/>
            <a:ext cx="3413443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348D74D-056C-436B-AC28-9B78F6A6E0D4}"/>
              </a:ext>
            </a:extLst>
          </p:cNvPr>
          <p:cNvSpPr txBox="1"/>
          <p:nvPr/>
        </p:nvSpPr>
        <p:spPr>
          <a:xfrm>
            <a:off x="774700" y="520700"/>
            <a:ext cx="4914900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"/>
                <a:ea typeface="Segoe UI Historic"/>
                <a:cs typeface="Segoe UI Historic"/>
              </a:rPr>
              <a:t>Na weekend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przygotowano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dla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nas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wyjątkowe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atrakcje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. W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sobotę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rano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pojechaliśmy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autobusem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do Berlina. Plan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wycieczki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obejmował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zwiedzanie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m.in.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Reichstagu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Bramy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Brandenburskiej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Pomnika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Pomordowanych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Żydów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Europy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Katedry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Berlińskiej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. Po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dniu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pełnym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wrażeń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czekał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nas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powrót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ośrodka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, z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nadzieją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szybki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odpoczynek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i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pyszną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2800" b="1" dirty="0" err="1">
                <a:latin typeface="Times"/>
                <a:ea typeface="Segoe UI Historic"/>
                <a:cs typeface="Segoe UI Historic"/>
              </a:rPr>
              <a:t>kolację</a:t>
            </a:r>
            <a:r>
              <a:rPr lang="en-US" sz="2800" b="1" dirty="0">
                <a:latin typeface="Times"/>
                <a:ea typeface="Segoe UI Historic"/>
                <a:cs typeface="Segoe UI Historic"/>
              </a:rPr>
              <a:t>.</a:t>
            </a:r>
            <a:endParaRPr lang="en-US" sz="2800" b="1">
              <a:latin typeface="Times"/>
              <a:cs typeface="Times"/>
            </a:endParaRPr>
          </a:p>
        </p:txBody>
      </p:sp>
      <p:pic>
        <p:nvPicPr>
          <p:cNvPr id="5" name="Obraz 5" descr="Obraz zawierający niebo, trawa, zewnętrzne, budynek&#10;&#10;Opis wygenerowany automatycznie">
            <a:extLst>
              <a:ext uri="{FF2B5EF4-FFF2-40B4-BE49-F238E27FC236}">
                <a16:creationId xmlns="" xmlns:a16="http://schemas.microsoft.com/office/drawing/2014/main" id="{06353EF5-11F1-4C30-B4E0-6515AA3C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479800"/>
            <a:ext cx="4114800" cy="3086100"/>
          </a:xfrm>
          <a:prstGeom prst="rect">
            <a:avLst/>
          </a:prstGeom>
        </p:spPr>
      </p:pic>
      <p:pic>
        <p:nvPicPr>
          <p:cNvPr id="7" name="Obraz 7" descr="Obraz zawierający zewnętrzne, niebo, osoby, osoba&#10;&#10;Opis wygenerowany automatycznie">
            <a:extLst>
              <a:ext uri="{FF2B5EF4-FFF2-40B4-BE49-F238E27FC236}">
                <a16:creationId xmlns="" xmlns:a16="http://schemas.microsoft.com/office/drawing/2014/main" id="{601B5C98-3440-4AAF-A492-CE388C07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354838"/>
            <a:ext cx="3454400" cy="32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zewnętrzne&#10;&#10;Opis wygenerowany automatycznie">
            <a:extLst>
              <a:ext uri="{FF2B5EF4-FFF2-40B4-BE49-F238E27FC236}">
                <a16:creationId xmlns="" xmlns:a16="http://schemas.microsoft.com/office/drawing/2014/main" id="{39934BBA-E9F0-46D0-9200-4CD5D11D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90" y="469491"/>
            <a:ext cx="4058264" cy="5402825"/>
          </a:xfrm>
          <a:prstGeom prst="rect">
            <a:avLst/>
          </a:prstGeom>
        </p:spPr>
      </p:pic>
      <p:pic>
        <p:nvPicPr>
          <p:cNvPr id="5" name="Obraz 5" descr="Obraz zawierający osoba, wewnątrz, kabina, sala konferencyjna&#10;&#10;Opis wygenerowany automatycznie">
            <a:extLst>
              <a:ext uri="{FF2B5EF4-FFF2-40B4-BE49-F238E27FC236}">
                <a16:creationId xmlns="" xmlns:a16="http://schemas.microsoft.com/office/drawing/2014/main" id="{9D5764C3-233F-4FBA-BF69-AE5981D8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16" y="3236042"/>
            <a:ext cx="4353232" cy="3274142"/>
          </a:xfrm>
          <a:prstGeom prst="rect">
            <a:avLst/>
          </a:prstGeom>
        </p:spPr>
      </p:pic>
      <p:pic>
        <p:nvPicPr>
          <p:cNvPr id="6" name="Obraz 6" descr="Obraz zawierający budynek, zewnętrzne, niebo, osoba&#10;&#10;Opis wygenerowany automatycznie">
            <a:extLst>
              <a:ext uri="{FF2B5EF4-FFF2-40B4-BE49-F238E27FC236}">
                <a16:creationId xmlns="" xmlns:a16="http://schemas.microsoft.com/office/drawing/2014/main" id="{E92DEA12-C9B2-41F3-8D01-9860A04D6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61" y="138881"/>
            <a:ext cx="3873909" cy="29054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9E6226C9-9844-4769-B616-86055B149ABE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C24752EB-6225-4498-8A98-4A07E80CC504}"/>
              </a:ext>
            </a:extLst>
          </p:cNvPr>
          <p:cNvSpPr txBox="1"/>
          <p:nvPr/>
        </p:nvSpPr>
        <p:spPr>
          <a:xfrm rot="-1140000">
            <a:off x="4719791" y="1327661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dirty="0">
                <a:latin typeface="Times"/>
                <a:cs typeface="Times"/>
              </a:rPr>
              <a:t>Podróże małe i duże....</a:t>
            </a:r>
          </a:p>
        </p:txBody>
      </p:sp>
    </p:spTree>
    <p:extLst>
      <p:ext uri="{BB962C8B-B14F-4D97-AF65-F5344CB8AC3E}">
        <p14:creationId xmlns:p14="http://schemas.microsoft.com/office/powerpoint/2010/main" val="119294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BD0CCD53-5F4A-4170-A417-DBB21A688B7D}"/>
              </a:ext>
            </a:extLst>
          </p:cNvPr>
          <p:cNvSpPr txBox="1"/>
          <p:nvPr/>
        </p:nvSpPr>
        <p:spPr>
          <a:xfrm>
            <a:off x="584200" y="520700"/>
            <a:ext cx="718820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Times"/>
                <a:ea typeface="Segoe UI Historic"/>
                <a:cs typeface="Segoe UI Historic"/>
              </a:rPr>
              <a:t>Nazajutrz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pojechaliśmy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wycieczkę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do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Drezna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 Nasz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przewodnik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z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ogromnym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zaangażowaniem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starał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pokazać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najpiękniejsze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i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najciekawsze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miejsca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w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tym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mieście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Zwiedzanie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zaczęliśmy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od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zespołu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pałacowego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Zwinger w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Dreźnie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,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Kościoła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Marii Panny,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Nowego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Rynku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oraz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malowidła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„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Orszak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Książęcy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”.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Następnie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udaliśmy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się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na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Tarasy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Brühla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, a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potem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mieliśmy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czas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dla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 </a:t>
            </a:r>
            <a:r>
              <a:rPr lang="en-US" sz="3200" dirty="0" err="1">
                <a:latin typeface="Times"/>
                <a:ea typeface="Segoe UI Historic"/>
                <a:cs typeface="Segoe UI Historic"/>
              </a:rPr>
              <a:t>siebie</a:t>
            </a:r>
            <a:r>
              <a:rPr lang="en-US" sz="3200" dirty="0">
                <a:latin typeface="Times"/>
                <a:ea typeface="Segoe UI Historic"/>
                <a:cs typeface="Segoe UI Historic"/>
              </a:rPr>
              <a:t>.</a:t>
            </a:r>
            <a:endParaRPr lang="en-US" sz="3200">
              <a:latin typeface="Times"/>
              <a:cs typeface="Times"/>
            </a:endParaRPr>
          </a:p>
        </p:txBody>
      </p:sp>
      <p:pic>
        <p:nvPicPr>
          <p:cNvPr id="6" name="Obraz 6" descr="Obraz zawierający niebo, zewnętrzne, osoby, tłum&#10;&#10;Opis wygenerowany automatycznie">
            <a:extLst>
              <a:ext uri="{FF2B5EF4-FFF2-40B4-BE49-F238E27FC236}">
                <a16:creationId xmlns="" xmlns:a16="http://schemas.microsoft.com/office/drawing/2014/main" id="{FFFCB2E6-BFD3-45C2-8F53-8684CDAF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965200"/>
            <a:ext cx="36449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zewnętrzne, droga, ulica&#10;&#10;Opis wygenerowany automatycznie">
            <a:extLst>
              <a:ext uri="{FF2B5EF4-FFF2-40B4-BE49-F238E27FC236}">
                <a16:creationId xmlns="" xmlns:a16="http://schemas.microsoft.com/office/drawing/2014/main" id="{853AAD19-F090-4FC3-ADCC-6FB8BFA1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753" y="458413"/>
            <a:ext cx="2480730" cy="4804150"/>
          </a:xfrm>
        </p:spPr>
      </p:pic>
      <p:pic>
        <p:nvPicPr>
          <p:cNvPr id="5" name="Obraz 5" descr="Obraz zawierający budynek, zewnętrzne, kolumnada, przejście&#10;&#10;Opis wygenerowany automatycznie">
            <a:extLst>
              <a:ext uri="{FF2B5EF4-FFF2-40B4-BE49-F238E27FC236}">
                <a16:creationId xmlns="" xmlns:a16="http://schemas.microsoft.com/office/drawing/2014/main" id="{B461282B-5E3B-4CB5-BD11-7AF25CA4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3530600"/>
            <a:ext cx="2324100" cy="3098800"/>
          </a:xfrm>
          <a:prstGeom prst="rect">
            <a:avLst/>
          </a:prstGeom>
        </p:spPr>
      </p:pic>
      <p:pic>
        <p:nvPicPr>
          <p:cNvPr id="6" name="Obraz 6" descr="Obraz zawierający budynek, zewnętrzne, osoba, osoby&#10;&#10;Opis wygenerowany automatycznie">
            <a:extLst>
              <a:ext uri="{FF2B5EF4-FFF2-40B4-BE49-F238E27FC236}">
                <a16:creationId xmlns="" xmlns:a16="http://schemas.microsoft.com/office/drawing/2014/main" id="{7777E767-E8D4-4A27-8C23-DB607356A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25" y="508000"/>
            <a:ext cx="2990850" cy="4749800"/>
          </a:xfrm>
          <a:prstGeom prst="rect">
            <a:avLst/>
          </a:prstGeom>
        </p:spPr>
      </p:pic>
      <p:pic>
        <p:nvPicPr>
          <p:cNvPr id="7" name="Obraz 7" descr="Obraz zawierający budynek, zewnętrzne, kamień, łuk&#10;&#10;Opis wygenerowany automatycznie">
            <a:extLst>
              <a:ext uri="{FF2B5EF4-FFF2-40B4-BE49-F238E27FC236}">
                <a16:creationId xmlns="" xmlns:a16="http://schemas.microsoft.com/office/drawing/2014/main" id="{75C1BEA5-0A45-4392-9022-5FEB3A8C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406400"/>
            <a:ext cx="3479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753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16</TotalTime>
  <Words>430</Words>
  <Application>Microsoft Office PowerPoint</Application>
  <PresentationFormat>Niestandardowy</PresentationFormat>
  <Paragraphs>19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TropicVTI</vt:lpstr>
      <vt:lpstr>Praktyki w Schkeuditz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Kazimierz</dc:creator>
  <cp:lastModifiedBy>Kazimierz</cp:lastModifiedBy>
  <cp:revision>258</cp:revision>
  <dcterms:created xsi:type="dcterms:W3CDTF">2021-10-25T16:19:08Z</dcterms:created>
  <dcterms:modified xsi:type="dcterms:W3CDTF">2021-12-29T11:49:04Z</dcterms:modified>
</cp:coreProperties>
</file>