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5"/>
  </p:notesMasterIdLst>
  <p:sldIdLst>
    <p:sldId id="256" r:id="rId2"/>
    <p:sldId id="304" r:id="rId3"/>
    <p:sldId id="257" r:id="rId4"/>
    <p:sldId id="286" r:id="rId5"/>
    <p:sldId id="285" r:id="rId6"/>
    <p:sldId id="302" r:id="rId7"/>
    <p:sldId id="303" r:id="rId8"/>
    <p:sldId id="262" r:id="rId9"/>
    <p:sldId id="260" r:id="rId10"/>
    <p:sldId id="284" r:id="rId11"/>
    <p:sldId id="264" r:id="rId12"/>
    <p:sldId id="263" r:id="rId13"/>
    <p:sldId id="265" r:id="rId14"/>
    <p:sldId id="266" r:id="rId15"/>
    <p:sldId id="268" r:id="rId16"/>
    <p:sldId id="283" r:id="rId17"/>
    <p:sldId id="269" r:id="rId18"/>
    <p:sldId id="270" r:id="rId19"/>
    <p:sldId id="314" r:id="rId20"/>
    <p:sldId id="315" r:id="rId21"/>
    <p:sldId id="320" r:id="rId22"/>
    <p:sldId id="322" r:id="rId23"/>
    <p:sldId id="317" r:id="rId24"/>
    <p:sldId id="323" r:id="rId25"/>
    <p:sldId id="319" r:id="rId26"/>
    <p:sldId id="321" r:id="rId27"/>
    <p:sldId id="324" r:id="rId28"/>
    <p:sldId id="271" r:id="rId29"/>
    <p:sldId id="272" r:id="rId30"/>
    <p:sldId id="305" r:id="rId31"/>
    <p:sldId id="273" r:id="rId32"/>
    <p:sldId id="274" r:id="rId33"/>
    <p:sldId id="294" r:id="rId34"/>
    <p:sldId id="306" r:id="rId35"/>
    <p:sldId id="281" r:id="rId36"/>
    <p:sldId id="288" r:id="rId37"/>
    <p:sldId id="287" r:id="rId38"/>
    <p:sldId id="276" r:id="rId39"/>
    <p:sldId id="277" r:id="rId40"/>
    <p:sldId id="296" r:id="rId41"/>
    <p:sldId id="307" r:id="rId42"/>
    <p:sldId id="297" r:id="rId43"/>
    <p:sldId id="298" r:id="rId44"/>
    <p:sldId id="291" r:id="rId45"/>
    <p:sldId id="290" r:id="rId46"/>
    <p:sldId id="279" r:id="rId47"/>
    <p:sldId id="278" r:id="rId48"/>
    <p:sldId id="308" r:id="rId49"/>
    <p:sldId id="280" r:id="rId50"/>
    <p:sldId id="300" r:id="rId51"/>
    <p:sldId id="299" r:id="rId52"/>
    <p:sldId id="292" r:id="rId53"/>
    <p:sldId id="293" r:id="rId54"/>
    <p:sldId id="311" r:id="rId55"/>
    <p:sldId id="309" r:id="rId56"/>
    <p:sldId id="313" r:id="rId57"/>
    <p:sldId id="289" r:id="rId58"/>
    <p:sldId id="327" r:id="rId59"/>
    <p:sldId id="310" r:id="rId60"/>
    <p:sldId id="325" r:id="rId61"/>
    <p:sldId id="326" r:id="rId62"/>
    <p:sldId id="282" r:id="rId63"/>
    <p:sldId id="312" r:id="rId6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 autoAdjust="0"/>
    <p:restoredTop sz="94667" autoAdjust="0"/>
  </p:normalViewPr>
  <p:slideViewPr>
    <p:cSldViewPr>
      <p:cViewPr varScale="1">
        <p:scale>
          <a:sx n="72" d="100"/>
          <a:sy n="72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8DBA5-F648-4EC2-9DEC-4B615BFEA5CF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910C1-6795-48C6-BC6E-56E80794E89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10C1-6795-48C6-BC6E-56E80794E897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10C1-6795-48C6-BC6E-56E80794E897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10C1-6795-48C6-BC6E-56E80794E897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10C1-6795-48C6-BC6E-56E80794E897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10C1-6795-48C6-BC6E-56E80794E897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10C1-6795-48C6-BC6E-56E80794E897}" type="slidenum">
              <a:rPr lang="sk-SK" smtClean="0"/>
              <a:pPr/>
              <a:t>37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910C1-6795-48C6-BC6E-56E80794E897}" type="slidenum">
              <a:rPr lang="sk-SK" smtClean="0"/>
              <a:pPr/>
              <a:t>59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ĺž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ĺž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ĺž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ĺž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s jedným zaobleným roh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ĺž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nadpis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18D3E7-BF8E-47BD-B07A-1A5F6511F78B}" type="datetimeFigureOut">
              <a:rPr lang="sk-SK" smtClean="0"/>
              <a:pPr/>
              <a:t>28. 5. 2012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C1DCC78-D014-4775-93A8-EA51575E4A4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Bernol%C3%A1kov%C4%8Din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asici.sk/old/klasici/holly_jan-selanka1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k.wikipedia.org/wiki/J%C3%A1n_Holl%C3%BD_(spisovate%C4%BE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Slovensk%C3%A9_u%C4%8Den%C3%A9_tovari%C5%A1stvo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hyperlink" Target="http://sk.wikipedia.org/wiki/Juraj_F%C3%A1ndl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ODKAZY/DSP/_JurajFandly_PilniDomajsiApolniHospodar.pdf" TargetMode="External"/><Relationship Id="rId2" Type="http://schemas.openxmlformats.org/officeDocument/2006/relationships/hyperlink" Target="http://www.klasici.sk/old/publikovanie/historicke/bernolakovcina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ODKAZY/HOTPOT/Gener&#225;cia%20bernol&#225;kovcov%203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hyperlink" Target="http://sk.wikipedia.org/wiki/J%C3%A1n_Koll%C3%A1r" TargetMode="External"/><Relationship Id="rId4" Type="http://schemas.openxmlformats.org/officeDocument/2006/relationships/hyperlink" Target="http://sk.wikipedia.org/wiki/Pavel_Jozef_%C5%A0af%C3%A1rik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sk.wikipedia.org/wiki/Boje_medzi_Staroslov%C3%A1kmi_a_%C5%A1t%C3%BArovcami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imgres?q=symboly+slovanstva&amp;hl=sk&amp;tbm=isch&amp;tbnid=aDX-vD5iDxWm_M:&amp;imgrefurl=http://soullen.blog.cz/1002/lipa-strom-zmierenia-a-lasky&amp;docid=qE5JH0MacFrTEM&amp;w=255&amp;h=400&amp;ei=S_ArTveuEMP0sgaws-niCw&amp;zoom=1&amp;iact=rc&amp;dur=399&amp;page=5&amp;tbnh=154&amp;tbnw=" TargetMode="Externa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Poddanstvo_(ro%C4%BEn%C3%ADci)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eferaty-seminarky.sk/revolucia-v-19-storoci---vplyv-na-habsburgsku-monarchiu/" TargetMode="External"/><Relationship Id="rId4" Type="http://schemas.openxmlformats.org/officeDocument/2006/relationships/hyperlink" Target="http://sk.wikipedia.org/wiki/V%C3%BDchodoslovensk%C3%A9_ro%C4%BEn%C3%ADcke_povstani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3.xml"/><Relationship Id="rId5" Type="http://schemas.openxmlformats.org/officeDocument/2006/relationships/slide" Target="slide19.xml"/><Relationship Id="rId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Spolo%C4%8Dnos%C5%A5_%C4%8Desko-slovensk%C3%A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%C5%A0t%C3%BArovec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0.xml"/><Relationship Id="rId4" Type="http://schemas.openxmlformats.org/officeDocument/2006/relationships/hyperlink" Target="http://sk.wikipedia.org/wiki/%C4%BDudov%C3%ADt_%C5%A0t%C3%BAr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zsmedilava.edu.sk/files/BA/devin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hyperlink" Target="http://www.zoch.szm.com/vylet/vylet.ht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Jozef_Miloslav_Hurban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k.wikipedia.org/wiki/Michal_Miloslav_Hod%C5%BEa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a/a9/Slovakia_Stur-NarecjaSlovensku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ODKAZY/DSP/_NarecieSlovenskeAleboPotrebaPisaniaVTomtoNareci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Nauka_re%C4%8Di_Slovenskej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k.wikipedia.org/wiki/Jozef_II._(Sv%C3%A4t%C3%A1_r%C3%ADmska_r%C3%AD%C5%A1a)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sk.wikipedia.org/wiki/Janko_Mat%C3%BA%C5%A1ka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EmHhNFrKAY&amp;feature=related" TargetMode="External"/><Relationship Id="rId2" Type="http://schemas.openxmlformats.org/officeDocument/2006/relationships/hyperlink" Target="http://www.youtube.com/watch?v=8DXLWhLkWEM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ODKAZY/DSP/_ZapisnicaZo4zasadnutiaTatrinu.pdf" TargetMode="External"/><Relationship Id="rId2" Type="http://schemas.openxmlformats.org/officeDocument/2006/relationships/hyperlink" Target="http://sk.wikipedia.org/wiki/Tatr%C3%ADn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stur.sk/clanky/clanky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sk.wikipedia.org/wiki/Orol_tatr%C3%A1nski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r.sk/snem/rec4.ht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ho.sk/archiv/rec-stura.html" TargetMode="External"/><Relationship Id="rId4" Type="http://schemas.openxmlformats.org/officeDocument/2006/relationships/hyperlink" Target="http://www.stur.sk/snem/rec2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sk.wikipedia.org/wiki/%C5%BDiadosti_slovensk%C3%A9ho_n%C3%A1roda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Stann%C3%A9_pr%C3%A1vo" TargetMode="External"/><Relationship Id="rId2" Type="http://schemas.openxmlformats.org/officeDocument/2006/relationships/hyperlink" Target="http://www.stur.sk/dokument/zatykac.jpg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Relationship Id="rId4" Type="http://schemas.openxmlformats.org/officeDocument/2006/relationships/hyperlink" Target="ODKAZY/DSP/_sturDobrovolnikom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ODKAZY/HOTPOT/Gener&#225;cia%20&#353;t&#250;rovcov%202.htm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k.wikipedia.org/wiki/Anton_Bernol%C3%A1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90892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Slovenské národné hnutie</a:t>
            </a:r>
            <a:br>
              <a:rPr lang="sk-SK" sz="6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sk-SK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18. – 19. storočie</a:t>
            </a:r>
            <a:endParaRPr lang="sk-SK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3928" y="5733256"/>
            <a:ext cx="4892080" cy="720080"/>
          </a:xfr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r>
              <a:rPr lang="sk-SK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Mgr. Jarmila </a:t>
            </a:r>
            <a:r>
              <a:rPr lang="sk-SK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Gubová</a:t>
            </a:r>
            <a:endParaRPr lang="sk-SK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://www.zssokolikova.sk/5BstrPredm/stur/stu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024336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TPib_xKxckjTKgCNJkJ-GWlOJlYa0iiLJU8E2CeMKMHE89gUkzd4Lw_N6t"/>
          <p:cNvPicPr>
            <a:picLocks noChangeAspect="1" noChangeArrowheads="1"/>
          </p:cNvPicPr>
          <p:nvPr/>
        </p:nvPicPr>
        <p:blipFill>
          <a:blip r:embed="rId2" cstate="print">
            <a:lum bright="5000" contrast="-5000"/>
          </a:blip>
          <a:srcRect/>
          <a:stretch>
            <a:fillRect/>
          </a:stretch>
        </p:blipFill>
        <p:spPr bwMode="auto">
          <a:xfrm>
            <a:off x="179512" y="260648"/>
            <a:ext cx="8748464" cy="633670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Obdĺžnik 6"/>
          <p:cNvSpPr/>
          <p:nvPr/>
        </p:nvSpPr>
        <p:spPr>
          <a:xfrm>
            <a:off x="179512" y="476672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Spisovnú </a:t>
            </a:r>
          </a:p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slovenčinu</a:t>
            </a:r>
          </a:p>
          <a:p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uzákonil</a:t>
            </a:r>
            <a:endParaRPr lang="sk-S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907704" y="2564904"/>
            <a:ext cx="5832648" cy="15081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sk-SK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tzv.</a:t>
            </a:r>
            <a:r>
              <a:rPr lang="sk-SK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bernolákovčinu</a:t>
            </a:r>
            <a:endParaRPr lang="sk-SK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940152" y="47667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základe trnavského </a:t>
            </a:r>
          </a:p>
          <a:p>
            <a:pPr algn="r"/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nárečia</a:t>
            </a:r>
            <a:endParaRPr lang="sk-S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940152" y="4941168"/>
            <a:ext cx="29523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sk-SK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ktorom roku  uzákonil A. Bernolák spisovnú slovenčinu?</a:t>
            </a:r>
            <a:endParaRPr lang="sk-SK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668344" y="594928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ZISTI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5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2.aimg.sk/tahaky/d_9480_1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960440" cy="51845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BlokTextu 2"/>
          <p:cNvSpPr txBox="1"/>
          <p:nvPr/>
        </p:nvSpPr>
        <p:spPr>
          <a:xfrm>
            <a:off x="323528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Gramatiku kodifikovanej slovenčiny opísal Bernolák v knihe: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211960" y="38610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 Poznáš základné znaky bernolákovčiny?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Arial" pitchFamily="34" charset="0"/>
                <a:cs typeface="Arial" pitchFamily="34" charset="0"/>
              </a:rPr>
              <a:t>Znaky Bernolákovej slovenčiny:</a:t>
            </a:r>
            <a:endParaRPr lang="sk-SK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5536" y="155679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 uplatňuje sa v ňom fonetický princíp: </a:t>
            </a:r>
            <a:r>
              <a:rPr lang="sk-SK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„Píš, ako počuješ!“</a:t>
            </a:r>
            <a:endParaRPr lang="sk-SK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5536" y="234888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 bernolákovčina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nemala dvojhlásky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, iba </a:t>
            </a:r>
            <a:r>
              <a:rPr lang="sk-SK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á, é, ú</a:t>
            </a:r>
            <a:endParaRPr lang="sk-SK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95536" y="306896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 pre hlásky i, í boli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 písmená i, í</a:t>
            </a:r>
            <a:endParaRPr lang="sk-SK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95536" y="37890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 mala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mäkké ď, ť, ň, ľ</a:t>
            </a:r>
            <a:endParaRPr lang="sk-SK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95536" y="450912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 prevládali v nej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tvary zo západnej slovenčiny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ulicám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95536" y="522920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 niektoré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tvary a slová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mali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českú podobu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dúvera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) 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308304" y="59492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SPÄŤ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395536" y="10527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Klikni: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latin typeface="Arial" pitchFamily="34" charset="0"/>
                <a:cs typeface="Arial" pitchFamily="34" charset="0"/>
              </a:rPr>
              <a:t>Bernolákovčina sa ujala najmä v básnickej tvorbe: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860032" y="3326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Jána Hollého</a:t>
            </a:r>
            <a:endParaRPr lang="sk-SK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arka\Desktop\obrázky\imagesCA9QBU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456384" cy="348019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755576" y="162880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Epos </a:t>
            </a:r>
            <a:r>
              <a:rPr lang="sk-SK" sz="36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Svatopluk</a:t>
            </a:r>
            <a:endParaRPr lang="sk-SK" sz="3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5576" y="4005934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23528" y="2276872"/>
            <a:ext cx="43204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Spívám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jak hroznú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Svatopluk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Karolmana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védel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vojnu, 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 jak víťaz, seba aj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svój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od jeho vlády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oslobodiv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národ, 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nepodlehlý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stal sa panovník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 zmužilých veľké založil kráľovstvo Slovákov.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27584" y="501317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Selanky</a:t>
            </a:r>
            <a:endParaRPr lang="sk-SK" sz="3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27584" y="587727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Cyrillo-Methodiada</a:t>
            </a:r>
            <a:endParaRPr lang="sk-SK" sz="3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076056" y="1124744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  <a:hlinkClick r:id="rId4"/>
              </a:rPr>
              <a:t>http://sk.wikipedia.org/wiki/J%C3%A1n_Holl%C3%BD_(spisovate%C4%BE)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755576" y="227687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Po kliknutí si prečítaj úryvok: 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827584" y="479715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Klikni: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29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03548" y="162880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Slovenské učené tovarišstvo</a:t>
            </a:r>
            <a:endParaRPr lang="sk-SK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3528" y="33265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dirty="0" smtClean="0">
                <a:latin typeface="Arial" pitchFamily="34" charset="0"/>
                <a:cs typeface="Arial" pitchFamily="34" charset="0"/>
              </a:rPr>
              <a:t>Prvý celonárodný kultúrny spolok, ktorý združoval  učencov a prívržencov bernolákovcov na celom Slovensku, sa volal...?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jarka\Desktop\obrázky\imagesCA398S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5184576" cy="41044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5" name="Sedemcípa hviezda 4"/>
          <p:cNvSpPr/>
          <p:nvPr/>
        </p:nvSpPr>
        <p:spPr>
          <a:xfrm>
            <a:off x="5724128" y="2924944"/>
            <a:ext cx="2952328" cy="2448272"/>
          </a:xfrm>
          <a:prstGeom prst="star7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 ktorom 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meste</a:t>
            </a:r>
            <a:r>
              <a:rPr lang="sk-SK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  v ktorom </a:t>
            </a:r>
            <a:r>
              <a:rPr lang="sk-SK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roku </a:t>
            </a:r>
            <a:r>
              <a:rPr lang="sk-SK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bolo založené učené tovarišstvo?</a:t>
            </a:r>
            <a:endParaRPr lang="sk-SK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228184" y="602128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" pitchFamily="34" charset="0"/>
                <a:cs typeface="Arial" pitchFamily="34" charset="0"/>
                <a:hlinkClick r:id="rId3"/>
              </a:rPr>
              <a:t>Skontroluj sa!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Vymenuj ciele Slovenského učeného tovarišstva!</a:t>
            </a:r>
            <a:endParaRPr lang="sk-SK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39552" y="177281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vydávať knihy v bernolákovčine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39552" y="263691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  šíriť a rozvíjať Bernolákovu slovenčinu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39552" y="350100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  ľudovýchovná a osvetová činnosť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39552" y="429309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zjednotiť Slovákov na celom území Slovenska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403648" y="551723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Poznáš meno vedúcej osobnosti učeného tovarišstva 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596336" y="508518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?</a:t>
            </a:r>
            <a:endParaRPr lang="sk-SK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779912" y="10527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kliknutím si over svoje vedomosti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  <p:bldP spid="7" grpId="0" build="allAtOnce"/>
      <p:bldP spid="8" grpId="0" build="allAtOnce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iles.kniznica-sgzp.webnode.sk/200000245-0d5250f463/fand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9"/>
            <a:ext cx="8640960" cy="6336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Slovenský</a:t>
            </a:r>
          </a:p>
          <a:p>
            <a:r>
              <a:rPr lang="sk-SK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osvietenec,</a:t>
            </a:r>
            <a:endParaRPr lang="sk-SK" sz="3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sk-SK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kňaz, včelár  </a:t>
            </a:r>
          </a:p>
          <a:p>
            <a:r>
              <a:rPr lang="sk-SK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zelinkár</a:t>
            </a:r>
            <a:endParaRPr lang="sk-SK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948264" y="260648"/>
            <a:ext cx="1944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Juraj </a:t>
            </a:r>
            <a:r>
              <a:rPr lang="sk-SK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Fándly</a:t>
            </a:r>
            <a:endParaRPr lang="sk-SK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51520" y="587727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228184" y="587727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sk-SK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740352" y="616530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5" action="ppaction://hlinksldjump"/>
              </a:rPr>
              <a:t>KLIK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51520" y="62373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prečítaj si, ako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Fándly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učí slovenských roľníkov  moderným metódam            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30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hlinkClick r:id="rId2"/>
          </p:cNvPr>
          <p:cNvSpPr/>
          <p:nvPr/>
        </p:nvSpPr>
        <p:spPr>
          <a:xfrm>
            <a:off x="395536" y="1196753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b="1" dirty="0" smtClean="0">
                <a:latin typeface="Arial" pitchFamily="34" charset="0"/>
                <a:cs typeface="Arial" pitchFamily="34" charset="0"/>
              </a:rPr>
              <a:t>V diele </a:t>
            </a:r>
            <a:r>
              <a:rPr lang="sk-SK" sz="2800" b="1" dirty="0" err="1" smtClean="0">
                <a:latin typeface="Arial" pitchFamily="34" charset="0"/>
                <a:cs typeface="Arial" pitchFamily="34" charset="0"/>
              </a:rPr>
              <a:t>Piľní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err="1" smtClean="0">
                <a:latin typeface="Arial" pitchFamily="34" charset="0"/>
                <a:cs typeface="Arial" pitchFamily="34" charset="0"/>
              </a:rPr>
              <a:t>domajší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 a poľní hospodár</a:t>
            </a:r>
          </a:p>
          <a:p>
            <a:pPr algn="just"/>
            <a:r>
              <a:rPr lang="sk-SK" b="1" dirty="0" smtClean="0">
                <a:latin typeface="Arial" pitchFamily="34" charset="0"/>
                <a:cs typeface="Arial" pitchFamily="34" charset="0"/>
              </a:rPr>
              <a:t>§ 13 O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krumplách</a:t>
            </a:r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k-SK" dirty="0" smtClean="0">
                <a:latin typeface="Arial" pitchFamily="34" charset="0"/>
                <a:cs typeface="Arial" pitchFamily="34" charset="0"/>
              </a:rPr>
              <a:t>Krumple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aľebošto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koľempír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podzemské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jablka (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Erdepfľe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zemnáki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zemáki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švábska repa,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švábka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Táto úroda môže sa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téš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tíchto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našich časoch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ľen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veľice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rozmnožená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strove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počitovať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Jedno jablko prostredné môže sa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rozkrojiťna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štvoro 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dojamek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do zemi poklásť,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každí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kúšček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osve. Lepšej sa sadá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krupľe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celé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svojíma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drobníma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jablkami.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Kdo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chce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ešče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lepšej urobiť, nech sková na semeno také hrubé krumple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jako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sľepačé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vajca, nech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jích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z jarú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saďí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keď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mesíc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schádza na svetle okolo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počátku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dubňa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Krumple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lúbá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lachku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virobenu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zem,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vlchkí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písečnatí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grunt.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Ňehasené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vápno v prach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rospadané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je najlepší hnoj pre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krumplovú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zem,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aľe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tento prach musí sa hneď zaorať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ľebo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zakopať,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abi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ho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veter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ňeuchiťil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Midlárskí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vizváraní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popel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téš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na to dobrí.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Najľepšej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schádzajú v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téj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zemi, v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kteréj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pominutém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roku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róstol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tabak, repa alebo kapusta. Do nového hnoja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ňesaď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krumple,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ľebo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poróstnú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vnaťi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Krumple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sada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sa hlboko na tri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cóľe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jamek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jamki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musá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biť jedna od druhej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daľeko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na pól druha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strevícu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3528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Ľudovýchovná a osvetová činnosť v  tvorbe Juraja </a:t>
            </a:r>
            <a:r>
              <a:rPr lang="sk-SK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Fándlyho</a:t>
            </a:r>
            <a:r>
              <a:rPr lang="sk-SK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sk-SK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äťuholník 4">
            <a:hlinkClick r:id="rId3" action="ppaction://hlinkfile"/>
          </p:cNvPr>
          <p:cNvSpPr/>
          <p:nvPr/>
        </p:nvSpPr>
        <p:spPr>
          <a:xfrm>
            <a:off x="4860032" y="5949280"/>
            <a:ext cx="3960440" cy="576064"/>
          </a:xfrm>
          <a:prstGeom prst="homePlate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sk-SK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ak chceš, viac informácií pozri v Digitálnom súbore prameňov...</a:t>
            </a:r>
            <a:endParaRPr lang="sk-SK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ak 1"/>
          <p:cNvSpPr/>
          <p:nvPr/>
        </p:nvSpPr>
        <p:spPr>
          <a:xfrm>
            <a:off x="1187624" y="1916832"/>
            <a:ext cx="6912768" cy="136815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Otestuj sa!</a:t>
            </a:r>
            <a:endParaRPr lang="sk-SK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11560" y="5805264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OBSAH</a:t>
            </a:r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948264" y="58052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KONIEC</a:t>
            </a:r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Druhá fáza slovenského národného hnutia</a:t>
            </a:r>
            <a:endParaRPr lang="sk-SK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3528" y="220486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 začiatku 19. stor. vystúpili do popredia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evanjelickí kňazi a vzdelanci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ktorí sa zameriavali predovšetkým  na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kultúrnu spoluprácu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medzi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slovanskými národmi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528" y="414908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Evanjelickí vzdelanci používali v cirkevnom a literárnom živote ako svoj spisovný jazyk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biblickú češtinu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ktorá sa postupne slovakizovala. 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56612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Ktoré dve osobnosti reprezentovali druhú generáciu hnutia? </a:t>
            </a:r>
            <a:endParaRPr lang="sk-SK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3528" y="177281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Klikni: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740352" y="61653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KLIK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cez-okno.net/files/clanok-subory/ludovit-stur.gif"/>
          <p:cNvPicPr>
            <a:picLocks noChangeAspect="1" noChangeArrowheads="1"/>
          </p:cNvPicPr>
          <p:nvPr/>
        </p:nvPicPr>
        <p:blipFill>
          <a:blip r:embed="rId2" cstate="print">
            <a:lum bright="60000" contrast="-40000"/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Obdĺžnik 3"/>
          <p:cNvSpPr/>
          <p:nvPr/>
        </p:nvSpPr>
        <p:spPr>
          <a:xfrm>
            <a:off x="323528" y="4005064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Upozornenie :</a:t>
            </a:r>
          </a:p>
          <a:p>
            <a:pPr>
              <a:buFontTx/>
              <a:buChar char="•"/>
              <a:defRPr/>
            </a:pPr>
            <a:r>
              <a:rPr lang="sk-SK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 prezentácii sa pohybuješ podľa pokynov na stránkach </a:t>
            </a:r>
          </a:p>
          <a:p>
            <a:pPr>
              <a:buFontTx/>
              <a:buChar char="•"/>
              <a:defRPr/>
            </a:pPr>
            <a:r>
              <a:rPr lang="sk-SK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stránky sú animované a časovo nastavené</a:t>
            </a:r>
          </a:p>
          <a:p>
            <a:pPr>
              <a:buFontTx/>
              <a:buChar char="•"/>
              <a:defRPr/>
            </a:pPr>
            <a:r>
              <a:rPr lang="sk-SK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pohyb zabezpečujú aktívne zvýraznené okienka a šípky (kurzor sa zmení na „ručičku“)</a:t>
            </a:r>
          </a:p>
          <a:p>
            <a:pPr>
              <a:buFontTx/>
              <a:buChar char="•"/>
              <a:defRPr/>
            </a:pPr>
            <a:r>
              <a:rPr lang="sk-SK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stránky, ktoré nemajú aktívne prvky sa posúvajú kliknutím myši</a:t>
            </a:r>
          </a:p>
          <a:p>
            <a:pPr>
              <a:buFontTx/>
              <a:buChar char="•"/>
              <a:defRPr/>
            </a:pPr>
            <a:r>
              <a:rPr lang="sk-SK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ak si pripojený v internete, môžeš v niektorých častiach využiť </a:t>
            </a:r>
            <a:r>
              <a:rPr lang="sk-SK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videoukážky</a:t>
            </a:r>
            <a:r>
              <a:rPr lang="sk-SK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alebo rozširujúci materiál z webu</a:t>
            </a:r>
            <a:endParaRPr lang="sk-SK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Hlavní ideológovia druhej generácie</a:t>
            </a:r>
            <a:endParaRPr lang="sk-SK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upload.wikimedia.org/wikipedia/commons/thumb/3/34/Kollar_jan.jpg/230px-Kollar_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3168352" cy="3456384"/>
          </a:xfrm>
          <a:prstGeom prst="rect">
            <a:avLst/>
          </a:prstGeom>
          <a:noFill/>
        </p:spPr>
      </p:pic>
      <p:pic>
        <p:nvPicPr>
          <p:cNvPr id="6148" name="Picture 4" descr="http://uszz.gov.sk/data/files/527_safari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20888"/>
            <a:ext cx="3102497" cy="3426719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076056" y="5949280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600" dirty="0" smtClean="0">
                <a:latin typeface="Arial" pitchFamily="34" charset="0"/>
                <a:cs typeface="Arial" pitchFamily="34" charset="0"/>
                <a:hlinkClick r:id="rId4"/>
              </a:rPr>
              <a:t>http://sk.wikipedia.org/wiki/Pavel_Jozef_%C5%A0af%C3%A1rik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611560" y="5949280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Arial" pitchFamily="34" charset="0"/>
                <a:cs typeface="Arial" pitchFamily="34" charset="0"/>
                <a:hlinkClick r:id="rId5"/>
              </a:rPr>
              <a:t>http://sk.wikipedia.org/wiki/J%C3%A1n_Koll%C3%A1r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5292080" y="1196752"/>
            <a:ext cx="30963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Pavel </a:t>
            </a:r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Jozef</a:t>
            </a:r>
          </a:p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Šafárik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827584" y="1124744"/>
            <a:ext cx="31683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Ján</a:t>
            </a:r>
          </a:p>
          <a:p>
            <a:pPr algn="ctr"/>
            <a:r>
              <a:rPr lang="sk-SK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Kollár</a:t>
            </a:r>
            <a:endParaRPr lang="sk-SK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139952" y="55172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6" action="ppaction://hlinksldjump"/>
              </a:rPr>
              <a:t>SPÄŤ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hlinkClick r:id="rId2"/>
          </p:cNvPr>
          <p:cNvSpPr txBox="1"/>
          <p:nvPr/>
        </p:nvSpPr>
        <p:spPr>
          <a:xfrm>
            <a:off x="1115616" y="33265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Centrá druhej generácie </a:t>
            </a:r>
          </a:p>
          <a:p>
            <a:pPr algn="ctr"/>
            <a:r>
              <a:rPr lang="sk-SK" sz="4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tzv.</a:t>
            </a:r>
            <a:r>
              <a:rPr lang="sk-S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48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Staroslovákov</a:t>
            </a:r>
            <a:r>
              <a:rPr lang="sk-SK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sk-SK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528" y="2852936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PEŠŤ a VIEDEŇ</a:t>
            </a:r>
            <a:endParaRPr lang="sk-SK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450912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NOVÝ SAD v Srbsku a PRAHA</a:t>
            </a:r>
            <a:endParaRPr lang="sk-SK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75856" y="364502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pôsobiská Jána Kollára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563888" y="537321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pôsobiská P. J. Šafárika 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788024" y="19168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Vysvetli význam slova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Staroslováci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: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3528" y="242088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Klikni: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me.sk/vydania/20080729/photo/f3a02bf5314cfaa9cb69738585d1749c.jpg"/>
          <p:cNvPicPr>
            <a:picLocks noChangeAspect="1" noChangeArrowheads="1"/>
          </p:cNvPicPr>
          <p:nvPr/>
        </p:nvPicPr>
        <p:blipFill>
          <a:blip r:embed="rId3" cstate="print">
            <a:lum bright="55000"/>
          </a:blip>
          <a:srcRect/>
          <a:stretch>
            <a:fillRect/>
          </a:stretch>
        </p:blipFill>
        <p:spPr bwMode="auto">
          <a:xfrm>
            <a:off x="287524" y="260648"/>
            <a:ext cx="8568952" cy="6336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Obdĺžnik 2"/>
          <p:cNvSpPr/>
          <p:nvPr/>
        </p:nvSpPr>
        <p:spPr>
          <a:xfrm>
            <a:off x="287524" y="105273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Ján Kollár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prof. slovanskej archeológie, 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teoretik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propagátor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myšlienky všeslovanskej vzájomnosti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česko-slovenskej jazykovej jednoty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23528" y="414908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latin typeface="Arial" pitchFamily="34" charset="0"/>
                <a:cs typeface="Arial" pitchFamily="34" charset="0"/>
              </a:rPr>
              <a:t>Vysvetli podstatu myšlienky všeslovanskej</a:t>
            </a:r>
          </a:p>
          <a:p>
            <a:pPr algn="r"/>
            <a:r>
              <a:rPr lang="sk-SK" sz="2400" b="1" dirty="0" smtClean="0">
                <a:latin typeface="Arial" pitchFamily="34" charset="0"/>
                <a:cs typeface="Arial" pitchFamily="34" charset="0"/>
              </a:rPr>
              <a:t> vzájomnosti.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44008" y="5733256"/>
            <a:ext cx="4198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Over si správnosť svojej odpovede!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47564" y="548680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Názor o jednom </a:t>
            </a:r>
            <a:r>
              <a:rPr lang="sk-SK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veľkom slovanskom národe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, ktorý v budúcnosti vytvoria všetky slovanské národy. </a:t>
            </a:r>
          </a:p>
          <a:p>
            <a:endParaRPr lang="sk-SK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Zároveň viera, že </a:t>
            </a:r>
            <a:r>
              <a:rPr lang="sk-SK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Slovanov čaká významné poslanie v dejinách Európy</a:t>
            </a:r>
            <a:r>
              <a:rPr lang="sk-SK" sz="3200" dirty="0" smtClean="0">
                <a:latin typeface="Arial" pitchFamily="34" charset="0"/>
                <a:cs typeface="Arial" pitchFamily="34" charset="0"/>
              </a:rPr>
              <a:t>, ak budú držať spolu a menšie národy sa budú opierať o silné a veľké Rusko.</a:t>
            </a:r>
            <a:endParaRPr lang="sk-SK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452320" y="60212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SPÄŤ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11560" y="48691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KLIK:</a:t>
            </a:r>
            <a:endParaRPr lang="sk-SK" sz="24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691680" y="4869160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Ktorý strom podľa Kollára je symbolom Slovanov a slovanskej vzájomnosti </a:t>
            </a:r>
            <a:r>
              <a:rPr lang="sk-SK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?</a:t>
            </a:r>
            <a:endParaRPr lang="sk-SK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files.kniznica-sgzp.webnode.sk/200000874-42eaa43e47/safarik1.jpg"/>
          <p:cNvPicPr>
            <a:picLocks noChangeAspect="1" noChangeArrowheads="1"/>
          </p:cNvPicPr>
          <p:nvPr/>
        </p:nvPicPr>
        <p:blipFill>
          <a:blip r:embed="rId2" cstate="print">
            <a:lum bright="55000"/>
          </a:blip>
          <a:srcRect/>
          <a:stretch>
            <a:fillRect/>
          </a:stretch>
        </p:blipFill>
        <p:spPr bwMode="auto">
          <a:xfrm>
            <a:off x="287524" y="260648"/>
            <a:ext cx="8568952" cy="6336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Obdĺžnik 2"/>
          <p:cNvSpPr/>
          <p:nvPr/>
        </p:nvSpPr>
        <p:spPr>
          <a:xfrm>
            <a:off x="287524" y="90872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P. J. Šafárik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historik a jazykovedec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ktorý položil základy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slovanskej vedy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tzv. </a:t>
            </a:r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slavistiky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bol 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predstaviteľom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úzkych 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vzťahov medzi Čechmi a Slovákmi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Priateľ a spolupracovník Jána Kollára.</a:t>
            </a:r>
            <a:endParaRPr 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83568" y="515719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Aká budova a inštitúcia nesie meno P. J. Šafárika?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680239" y="6021288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KLIK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iakt.upjs.sk/avg/foto/Image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48680"/>
            <a:ext cx="3024336" cy="2952328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b/bb/Slovakia_Kosice_7.jpg/220px-Slovakia_Kosic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4752528" cy="401804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7668344" y="60212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SPÄŤ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Kollár a Šafárik spolupracovali najmä s českými národovcami </a:t>
            </a:r>
            <a:r>
              <a:rPr lang="sk-SK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Josefom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Dobrovským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sk-SK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Josefom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Jungmanom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3528" y="2420888"/>
            <a:ext cx="84969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sk-SK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Podľa ich teórie tvoria Česi a Slováci jeden národ, tzv. </a:t>
            </a:r>
            <a:r>
              <a:rPr lang="sk-SK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československý národ</a:t>
            </a:r>
            <a:r>
              <a:rPr lang="sk-SK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ktorý má jednotný jazyk a kultúru. </a:t>
            </a:r>
            <a:endParaRPr lang="sk-SK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528" y="55892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Prečo sa Slováci v minulosti spoliehali na spoluprácu s českým národom?   </a:t>
            </a:r>
            <a:endParaRPr lang="sk-SK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779912" y="50851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Zamysli  sa!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11560" y="580526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OBSAH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>
            <a:hlinkClick r:id="rId3" action="ppaction://hlinksldjump"/>
          </p:cNvPr>
          <p:cNvSpPr txBox="1"/>
          <p:nvPr/>
        </p:nvSpPr>
        <p:spPr>
          <a:xfrm>
            <a:off x="7164288" y="58772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KONIEC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548680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30. rokoch 19. storočia došlo k stretu dvoch generácií, ktoré sa výrazne odlišovali v názoroch na budúcnosť Slovákov. 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528" y="357301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Staroslováci</a:t>
            </a:r>
            <a:endParaRPr lang="sk-SK" sz="54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211960" y="429309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5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  štúrovci</a:t>
            </a:r>
            <a:endParaRPr lang="sk-SK" sz="54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3528" y="321297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Klikni: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Pomery na Slovensku v 30.  rokoch 19. storočia</a:t>
            </a:r>
            <a:endParaRPr lang="sk-SK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314096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Slováci ako </a:t>
            </a:r>
            <a:r>
              <a:rPr lang="sk-SK" sz="2800" dirty="0" smtClean="0">
                <a:latin typeface="Arial" pitchFamily="34" charset="0"/>
                <a:cs typeface="Arial" pitchFamily="34" charset="0"/>
                <a:hlinkClick r:id="rId3"/>
              </a:rPr>
              <a:t>poddaní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žili neustále vo veľkej biede, mnohí boli negramotní, podliehali alkoholizmu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528" y="191683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Slovensko trápila neúroda, hlad, </a:t>
            </a:r>
            <a:r>
              <a:rPr lang="sk-SK" sz="2800" dirty="0" smtClean="0">
                <a:latin typeface="Arial" pitchFamily="34" charset="0"/>
                <a:cs typeface="Arial" pitchFamily="34" charset="0"/>
                <a:hlinkClick r:id="rId4"/>
              </a:rPr>
              <a:t>cholera,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povstania poddaných 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3528" y="443711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aj slovenskí vzdelanci prepadli </a:t>
            </a:r>
            <a:r>
              <a:rPr lang="sk-SK" sz="2800" dirty="0" smtClean="0">
                <a:latin typeface="Arial" pitchFamily="34" charset="0"/>
                <a:cs typeface="Arial" pitchFamily="34" charset="0"/>
                <a:hlinkClick r:id="rId5"/>
              </a:rPr>
              <a:t>vlne revolúcií v 30. a  40. rokoch 19. stor.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a vystúpili so svojimi politickými požiadavkami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3528" y="5949280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 klikni a pozri viac informácií o cholere, poddanstve a vlne revolúcií na stránkach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wikipédie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Aké sú tri základné problémy 19. storočia?</a:t>
            </a:r>
            <a:endParaRPr lang="sk-SK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528" y="242088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kliknutím si over svoje poznatky: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292494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3600" dirty="0" smtClean="0">
                <a:latin typeface="Arial" pitchFamily="34" charset="0"/>
                <a:cs typeface="Arial" pitchFamily="34" charset="0"/>
              </a:rPr>
              <a:t> násilná </a:t>
            </a:r>
            <a:endParaRPr lang="sk-SK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411760" y="29249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maďarizácia</a:t>
            </a:r>
            <a:endParaRPr lang="sk-SK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528" y="407707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3600" dirty="0" smtClean="0">
                <a:latin typeface="Arial" pitchFamily="34" charset="0"/>
                <a:cs typeface="Arial" pitchFamily="34" charset="0"/>
              </a:rPr>
              <a:t> zrušenie</a:t>
            </a:r>
            <a:endParaRPr lang="sk-SK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771800" y="40770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poddanstva</a:t>
            </a:r>
            <a:endParaRPr lang="sk-SK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3528" y="522920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3600" dirty="0" smtClean="0">
                <a:latin typeface="Arial" pitchFamily="34" charset="0"/>
                <a:cs typeface="Arial" pitchFamily="34" charset="0"/>
              </a:rPr>
              <a:t> riešenie</a:t>
            </a:r>
            <a:endParaRPr lang="sk-SK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483768" y="5229200"/>
            <a:ext cx="666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národnostnej otázky v Uhorsku</a:t>
            </a:r>
            <a:endParaRPr lang="sk-SK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43808" y="33265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Obsah</a:t>
            </a:r>
            <a:endParaRPr lang="sk-SK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>
            <a:hlinkClick r:id="rId3" action="ppaction://hlinksldjump"/>
          </p:cNvPr>
          <p:cNvSpPr/>
          <p:nvPr/>
        </p:nvSpPr>
        <p:spPr>
          <a:xfrm>
            <a:off x="653299" y="1700808"/>
            <a:ext cx="783740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Generácia bernolákovcov</a:t>
            </a:r>
            <a:endParaRPr lang="sk-SK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bdĺžnik 6">
            <a:hlinkClick r:id="rId4" action="ppaction://hlinksldjump"/>
          </p:cNvPr>
          <p:cNvSpPr/>
          <p:nvPr/>
        </p:nvSpPr>
        <p:spPr>
          <a:xfrm>
            <a:off x="1369040" y="4293096"/>
            <a:ext cx="640592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Generácia štúrovcov</a:t>
            </a:r>
            <a:endParaRPr lang="sk-SK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bdĺžnik 7">
            <a:hlinkClick r:id="rId5" action="ppaction://hlinksldjump"/>
          </p:cNvPr>
          <p:cNvSpPr/>
          <p:nvPr/>
        </p:nvSpPr>
        <p:spPr>
          <a:xfrm>
            <a:off x="683568" y="2996952"/>
            <a:ext cx="777686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Generácia </a:t>
            </a:r>
            <a:r>
              <a:rPr lang="sk-SK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staroslovákov</a:t>
            </a:r>
            <a:endParaRPr lang="sk-SK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>
            <a:hlinkClick r:id="rId6" action="ppaction://hlinksldjump"/>
          </p:cNvPr>
          <p:cNvSpPr/>
          <p:nvPr/>
        </p:nvSpPr>
        <p:spPr>
          <a:xfrm>
            <a:off x="3432906" y="5517232"/>
            <a:ext cx="227818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Koniec</a:t>
            </a:r>
            <a:endParaRPr lang="sk-SK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Tretia fáza slovenského národného hnutia</a:t>
            </a:r>
            <a:endParaRPr lang="sk-SK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3528" y="2060848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 politickú scénu nastupuje v 30. rokoch 19. storočia nová generácia, ktorú tvoria mladí revoluční študenti a ich charizmatický učiteľ.  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547664" y="414908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Kde sa združovali a vzdelávali mladí revoluční študenti? </a:t>
            </a:r>
            <a:endParaRPr lang="sk-SK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516216" y="486916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Skontroluj sa! 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23528" y="422108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Arial" pitchFamily="34" charset="0"/>
                <a:cs typeface="Arial" pitchFamily="34" charset="0"/>
              </a:rPr>
              <a:t>OTÁZKY: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619672" y="544522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Ako sa volá vodca novej revolučnej generácie?   </a:t>
            </a:r>
            <a:endParaRPr lang="sk-SK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588224" y="60932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Skontroluj sa!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23528" y="33265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Centrum vzdelanosti v I. polovici 19. storočia</a:t>
            </a:r>
            <a:endParaRPr lang="sk-SK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t1.gstatic.com/images?q=tbn:ANd9GcQGxe1YAbiZ2OccH7d1GHksdL4vMaPd9TAtEdj7pl5buypl4w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52928" cy="4968552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1619672" y="112474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Budova evanjelické lýcea v Prešporku</a:t>
            </a:r>
          </a:p>
          <a:p>
            <a:pPr algn="r"/>
            <a:r>
              <a:rPr lang="sk-S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(v Bratislave)</a:t>
            </a:r>
            <a:endParaRPr lang="sk-SK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>
            <a:hlinkClick r:id="rId3"/>
          </p:cNvPr>
          <p:cNvSpPr txBox="1"/>
          <p:nvPr/>
        </p:nvSpPr>
        <p:spPr>
          <a:xfrm>
            <a:off x="3275856" y="3789040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Spoločnosť</a:t>
            </a:r>
          </a:p>
          <a:p>
            <a:pPr algn="r"/>
            <a:r>
              <a:rPr lang="sk-SK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česko-slovanská</a:t>
            </a:r>
            <a:endParaRPr lang="sk-SK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Šípka doprava 6"/>
          <p:cNvSpPr/>
          <p:nvPr/>
        </p:nvSpPr>
        <p:spPr>
          <a:xfrm rot="1350363">
            <a:off x="1944508" y="2102946"/>
            <a:ext cx="1232889" cy="670007"/>
          </a:xfrm>
          <a:prstGeom prst="rightArrow">
            <a:avLst>
              <a:gd name="adj1" fmla="val 45134"/>
              <a:gd name="adj2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7740352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SPÄŤ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1.gstatic.com/images?q=tbn:ANd9GcSZeD6pCDYrNWNyWEUQR-lHfRaweGvjVxRifLg-2fjOXQtTHDX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888432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BlokTextu 2"/>
          <p:cNvSpPr txBox="1"/>
          <p:nvPr/>
        </p:nvSpPr>
        <p:spPr>
          <a:xfrm>
            <a:off x="4572000" y="1412776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Ľudovít Štúr</a:t>
            </a:r>
            <a:endParaRPr lang="sk-SK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211960" y="33265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vedúca osobnosť novej mladej generácie -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štúrovcov</a:t>
            </a:r>
            <a:endParaRPr lang="sk-SK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211960" y="321297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od r. 1835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profesor gramatiky a dejepisu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na evanjelickom lýceu v Bratislave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139952" y="4509120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politik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, filozof, básnik,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novinár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jazykovedec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historik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, redaktor a pedagóg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51520" y="602128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1400" dirty="0" smtClean="0">
                <a:latin typeface="Arial" pitchFamily="34" charset="0"/>
                <a:cs typeface="Arial" pitchFamily="34" charset="0"/>
                <a:hlinkClick r:id="rId4"/>
              </a:rPr>
              <a:t>http://sk.wikipedia.org/wiki/%C4%BDudov%C3%ADt_%C5%A0t%C3%BAr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>
            <a:hlinkClick r:id="rId5" action="ppaction://hlinksldjump"/>
          </p:cNvPr>
          <p:cNvSpPr txBox="1"/>
          <p:nvPr/>
        </p:nvSpPr>
        <p:spPr>
          <a:xfrm>
            <a:off x="7812360" y="60212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SPÄŤ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139952" y="227687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Arial" pitchFamily="34" charset="0"/>
                <a:cs typeface="Arial" pitchFamily="34" charset="0"/>
              </a:rPr>
              <a:t>Uveď charakteristiku Štúrovej osobnosti: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211960" y="278092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Kliknutím si over svoje vedomosti: 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6" presetClass="emph" presetSubtype="0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och.szm.com/vylet/vylet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024336" cy="3830826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4211960" y="332656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Výlet na Devín</a:t>
            </a:r>
            <a:endParaRPr lang="sk-SK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644008" y="119675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24. apríl 1836</a:t>
            </a:r>
            <a:endParaRPr lang="sk-SK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635896" y="2060848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 smtClean="0">
                <a:latin typeface="Arial" pitchFamily="34" charset="0"/>
                <a:cs typeface="Arial" pitchFamily="34" charset="0"/>
              </a:rPr>
              <a:t>V tento deň sa odohral </a:t>
            </a:r>
            <a:r>
              <a:rPr lang="sk-SK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/>
              </a:rPr>
              <a:t>pamätný výlet štúrovcov na Devín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. Bol pripravovaný v najväčšej tajnosti pod dozorom prof. Ľudovíta Štúra.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3528" y="458112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 smtClean="0">
                <a:latin typeface="Arial" pitchFamily="34" charset="0"/>
                <a:cs typeface="Arial" pitchFamily="34" charset="0"/>
              </a:rPr>
              <a:t>Štúr vyzval účastníkov výletu, aby si na znak svojho vlasteneckého zápalu zvolili </a:t>
            </a:r>
            <a:r>
              <a:rPr lang="sk-SK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slovanské mená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635896" y="364502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>
                <a:latin typeface="Arial" pitchFamily="34" charset="0"/>
                <a:cs typeface="Arial" pitchFamily="34" charset="0"/>
              </a:rPr>
              <a:t>Z hradu zaspievali študenti Štúrovu vlasteneckú báseň o Devíne.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95536" y="558924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Aké slovanské meno prijal Ľudovít Štúr?</a:t>
            </a:r>
            <a:endParaRPr lang="sk-SK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380312" y="59492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5" action="ppaction://hlinksldjump"/>
              </a:rPr>
              <a:t>KLIK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1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1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1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23528" y="1268761"/>
            <a:ext cx="84969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Sám Ľudovít sa nazval </a:t>
            </a:r>
            <a:r>
              <a:rPr lang="sk-SK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Velislavom</a:t>
            </a:r>
            <a:r>
              <a:rPr lang="sk-SK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Hurban</a:t>
            </a:r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sk-SK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Hodža</a:t>
            </a:r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Miloslavom</a:t>
            </a:r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sk-SK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Záborský</a:t>
            </a:r>
            <a:r>
              <a:rPr lang="sk-SK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Bojislavom</a:t>
            </a:r>
            <a:r>
              <a:rPr lang="sk-SK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sk-SK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sk-SK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7524328" y="594928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SPÄŤ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ymtornala.edu.sk/sk/projekty/01-02/2a_obrodenie/pixmaps/hurb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268760"/>
            <a:ext cx="2448272" cy="2942285"/>
          </a:xfrm>
          <a:prstGeom prst="rect">
            <a:avLst/>
          </a:prstGeom>
          <a:noFill/>
        </p:spPr>
      </p:pic>
      <p:pic>
        <p:nvPicPr>
          <p:cNvPr id="25604" name="Picture 4" descr="http://www.gymtornala.edu.sk/sk/projekty/01-02/2a_obrodenie/pixmaps/hod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68760"/>
            <a:ext cx="2434759" cy="2952328"/>
          </a:xfrm>
          <a:prstGeom prst="rect">
            <a:avLst/>
          </a:prstGeom>
          <a:noFill/>
        </p:spPr>
      </p:pic>
      <p:pic>
        <p:nvPicPr>
          <p:cNvPr id="25606" name="Picture 6" descr="http://mtr.dvp.sk/obrazky/st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2448272" cy="2965469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323528" y="332656"/>
            <a:ext cx="84934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Významní slovenskí vodcovia</a:t>
            </a:r>
            <a:endParaRPr lang="sk-SK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39552" y="4653136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Ľudovít</a:t>
            </a:r>
          </a:p>
          <a:p>
            <a:pPr algn="ctr"/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Velislav</a:t>
            </a:r>
            <a:endParaRPr lang="sk-SK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Štúr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347864" y="4653136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Jozef Miloslav</a:t>
            </a:r>
          </a:p>
          <a:p>
            <a:pPr algn="ctr"/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Hurban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156176" y="4653136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Michal</a:t>
            </a:r>
          </a:p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Miloslav</a:t>
            </a:r>
          </a:p>
          <a:p>
            <a:pPr algn="ctr"/>
            <a:r>
              <a:rPr lang="sk-SK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Hodža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67544" y="42930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Poznáš mená jednotlivých osobností?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nd01.jxs.cz/153/915/ad4decf811_5790809_o2.jpg"/>
          <p:cNvPicPr>
            <a:picLocks noChangeAspect="1" noChangeArrowheads="1"/>
          </p:cNvPicPr>
          <p:nvPr/>
        </p:nvPicPr>
        <p:blipFill>
          <a:blip r:embed="rId2" cstate="print">
            <a:lum bright="40000" contrast="-30000"/>
          </a:blip>
          <a:srcRect/>
          <a:stretch>
            <a:fillRect/>
          </a:stretch>
        </p:blipFill>
        <p:spPr bwMode="auto">
          <a:xfrm>
            <a:off x="251520" y="260648"/>
            <a:ext cx="8640960" cy="63712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Obdĺžnik 4"/>
          <p:cNvSpPr/>
          <p:nvPr/>
        </p:nvSpPr>
        <p:spPr>
          <a:xfrm>
            <a:off x="251520" y="836712"/>
            <a:ext cx="86409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4600" dirty="0" smtClean="0">
                <a:latin typeface="Arial" pitchFamily="34" charset="0"/>
                <a:cs typeface="Arial" pitchFamily="34" charset="0"/>
              </a:rPr>
              <a:t>Od 11. do 16. júla </a:t>
            </a:r>
            <a:r>
              <a:rPr lang="sk-SK" sz="4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1843</a:t>
            </a:r>
            <a:r>
              <a:rPr lang="sk-SK" sz="4600" dirty="0" smtClean="0">
                <a:latin typeface="Arial" pitchFamily="34" charset="0"/>
                <a:cs typeface="Arial" pitchFamily="34" charset="0"/>
              </a:rPr>
              <a:t> Ľudovít Štúr, </a:t>
            </a:r>
            <a:r>
              <a:rPr lang="sk-SK" sz="4600" dirty="0" smtClean="0">
                <a:latin typeface="Arial" pitchFamily="34" charset="0"/>
                <a:cs typeface="Arial" pitchFamily="34" charset="0"/>
                <a:hlinkClick r:id="rId3"/>
              </a:rPr>
              <a:t>Jozef Miloslav </a:t>
            </a:r>
            <a:r>
              <a:rPr lang="sk-SK" sz="4600" dirty="0" err="1" smtClean="0">
                <a:latin typeface="Arial" pitchFamily="34" charset="0"/>
                <a:cs typeface="Arial" pitchFamily="34" charset="0"/>
                <a:hlinkClick r:id="rId3"/>
              </a:rPr>
              <a:t>Hurban</a:t>
            </a:r>
            <a:r>
              <a:rPr lang="sk-SK" sz="4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4600" dirty="0" smtClean="0">
                <a:latin typeface="Arial" pitchFamily="34" charset="0"/>
                <a:cs typeface="Arial" pitchFamily="34" charset="0"/>
                <a:hlinkClick r:id="rId4"/>
              </a:rPr>
              <a:t>Michal Miloslav </a:t>
            </a:r>
            <a:r>
              <a:rPr lang="sk-SK" sz="4600" dirty="0" err="1" smtClean="0">
                <a:latin typeface="Arial" pitchFamily="34" charset="0"/>
                <a:cs typeface="Arial" pitchFamily="34" charset="0"/>
                <a:hlinkClick r:id="rId4"/>
              </a:rPr>
              <a:t>Hodža</a:t>
            </a:r>
            <a:r>
              <a:rPr lang="sk-SK" sz="4600" dirty="0" smtClean="0">
                <a:latin typeface="Arial" pitchFamily="34" charset="0"/>
                <a:cs typeface="Arial" pitchFamily="34" charset="0"/>
              </a:rPr>
              <a:t> rokovali na Hurbanovej fare v </a:t>
            </a:r>
            <a:r>
              <a:rPr lang="sk-SK" sz="4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Hlbokom</a:t>
            </a:r>
            <a:r>
              <a:rPr lang="sk-SK" sz="4600" dirty="0" smtClean="0">
                <a:latin typeface="Arial" pitchFamily="34" charset="0"/>
                <a:cs typeface="Arial" pitchFamily="34" charset="0"/>
              </a:rPr>
              <a:t>, kde sa dohodli na postupe pri zavedení novej slovenčiny do praxe.</a:t>
            </a:r>
            <a:endParaRPr lang="sk-SK" sz="4600" dirty="0"/>
          </a:p>
        </p:txBody>
      </p:sp>
      <p:sp>
        <p:nvSpPr>
          <p:cNvPr id="4" name="BlokTextu 3"/>
          <p:cNvSpPr txBox="1"/>
          <p:nvPr/>
        </p:nvSpPr>
        <p:spPr>
          <a:xfrm>
            <a:off x="251520" y="594928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klikni a pozri viac informácií o Hurbanovi 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Hodžovi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na stránkach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Wikipédie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-s.wz.cz/clanky/sturr.jpg"/>
          <p:cNvPicPr>
            <a:picLocks noChangeAspect="1" noChangeArrowheads="1"/>
          </p:cNvPicPr>
          <p:nvPr/>
        </p:nvPicPr>
        <p:blipFill>
          <a:blip r:embed="rId3" cstate="print">
            <a:lum bright="30000" contrast="-35000"/>
          </a:blip>
          <a:srcRect/>
          <a:stretch>
            <a:fillRect/>
          </a:stretch>
        </p:blipFill>
        <p:spPr bwMode="auto">
          <a:xfrm>
            <a:off x="179512" y="260648"/>
            <a:ext cx="8748464" cy="64087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Obdĺžnik 2"/>
          <p:cNvSpPr/>
          <p:nvPr/>
        </p:nvSpPr>
        <p:spPr>
          <a:xfrm>
            <a:off x="179512" y="4293096"/>
            <a:ext cx="8712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Štúrovci predtým navštívili na Dobrej Vode Jána Hollého, aby im „odobril“ uzákonenie novej spisovnej slovenčiny.  </a:t>
            </a:r>
          </a:p>
          <a:p>
            <a:pPr algn="r"/>
            <a:endParaRPr lang="sk-SK" sz="3200" b="1" dirty="0">
              <a:solidFill>
                <a:schemeClr val="bg1"/>
              </a:solidFill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5796136" y="1556792"/>
            <a:ext cx="1296144" cy="108012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4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úbor:Slovakia Stur-NarecjaSlovensku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2656"/>
            <a:ext cx="4896544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BlokTextu 2"/>
          <p:cNvSpPr txBox="1"/>
          <p:nvPr/>
        </p:nvSpPr>
        <p:spPr>
          <a:xfrm>
            <a:off x="395536" y="332656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 tejto knihe </a:t>
            </a:r>
          </a:p>
          <a:p>
            <a:pPr algn="ctr">
              <a:lnSpc>
                <a:spcPct val="150000"/>
              </a:lnSpc>
            </a:pPr>
            <a:r>
              <a:rPr lang="sk-SK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Štúr zdôvodnil</a:t>
            </a:r>
          </a:p>
          <a:p>
            <a:pPr algn="ctr">
              <a:lnSpc>
                <a:spcPct val="150000"/>
              </a:lnSpc>
            </a:pPr>
            <a:r>
              <a:rPr lang="sk-SK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potrebu novej </a:t>
            </a:r>
          </a:p>
          <a:p>
            <a:pPr algn="ctr">
              <a:lnSpc>
                <a:spcPct val="150000"/>
              </a:lnSpc>
            </a:pPr>
            <a:r>
              <a:rPr lang="sk-SK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spisovnej slovenčiny. </a:t>
            </a:r>
            <a:endParaRPr lang="sk-SK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9552" y="24208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5536" y="2996952"/>
            <a:ext cx="3528392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Základ tvorí 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stredoslovenské nárečie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 pre jeho rozšírenosť, pôvodnosť a zrozumiteľnosť.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>
            <a:hlinkClick r:id="rId4" action="ppaction://hlinkfile"/>
          </p:cNvPr>
          <p:cNvSpPr txBox="1"/>
          <p:nvPr/>
        </p:nvSpPr>
        <p:spPr>
          <a:xfrm>
            <a:off x="323528" y="587727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 prečítaj úvod na stránke Digitálny súbor prameňov 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4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2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1/16/Nrs_ls.jpg/220px-Nrs_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12776"/>
            <a:ext cx="3600400" cy="51168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BlokTextu 2"/>
          <p:cNvSpPr txBox="1"/>
          <p:nvPr/>
        </p:nvSpPr>
        <p:spPr>
          <a:xfrm>
            <a:off x="251520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Dielo, ktorým Štúr položil základy novej spisovnej gramatiky.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äťuholník 5">
            <a:hlinkClick r:id="rId3"/>
          </p:cNvPr>
          <p:cNvSpPr/>
          <p:nvPr/>
        </p:nvSpPr>
        <p:spPr>
          <a:xfrm>
            <a:off x="6372200" y="5733256"/>
            <a:ext cx="2448272" cy="72008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pozri Štúrov pravopis a obsah knihy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2.gstatic.com/images?q=tbn:ANd9GcTWuKsBplLcxudbXaEGX1ufiTT6bK12iZviXYlJuPB7FEIhoaMI3Q"/>
          <p:cNvPicPr>
            <a:picLocks noChangeAspect="1" noChangeArrowheads="1"/>
          </p:cNvPicPr>
          <p:nvPr/>
        </p:nvPicPr>
        <p:blipFill>
          <a:blip r:embed="rId3" cstate="print">
            <a:lum bright="16000" contrast="-39000"/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Obdĺžnik 2"/>
          <p:cNvSpPr/>
          <p:nvPr/>
        </p:nvSpPr>
        <p:spPr>
          <a:xfrm>
            <a:off x="323528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Habsburská monarchia v 80. rokoch 18. storočia</a:t>
            </a:r>
            <a:endParaRPr lang="sk-SK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51520" y="184482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vláda Jozefa II.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– osvieteného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reformátora</a:t>
            </a: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51520" y="306896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povolil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náboženskú slobodu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zrušil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nevoľníctvo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v monarchii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1520" y="465313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centralizoval  a modernizoval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 monarchiu, podporoval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vzdelanie,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spriemyselňoval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ríšu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051720" y="580526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Vysvetli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podstatu</a:t>
            </a:r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reforiem Jozefa II.:</a:t>
            </a:r>
            <a:endParaRPr lang="sk-SK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228184" y="24208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/>
              </a:rPr>
              <a:t>KLIK</a:t>
            </a:r>
            <a:r>
              <a:rPr lang="sk-SK" sz="2000" dirty="0" smtClean="0">
                <a:latin typeface="Arial" pitchFamily="34" charset="0"/>
                <a:cs typeface="Arial" pitchFamily="34" charset="0"/>
                <a:hlinkClick r:id="rId4"/>
              </a:rPr>
              <a:t> 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Bratislavský </a:t>
            </a:r>
            <a:r>
              <a:rPr lang="sk-SK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exodus</a:t>
            </a:r>
            <a:r>
              <a:rPr lang="sk-SK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(odchod)</a:t>
            </a:r>
            <a:endParaRPr lang="sk-SK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3528" y="177281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Maďarská vrchnosť rozhodla v decembri 1843 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odvolať Štúra z miesta profesora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 lýceu v Prešporku.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99592" y="4149080"/>
            <a:ext cx="73448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Aká bola revolučná reakcia</a:t>
            </a:r>
          </a:p>
          <a:p>
            <a:pPr algn="r"/>
            <a:r>
              <a:rPr lang="sk-SK" sz="2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slovenských študentov lýcea?</a:t>
            </a:r>
            <a:endParaRPr lang="sk-SK" sz="2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796136" y="566124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Skontroluj sa!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23528" y="155679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4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 študentov na protest opustilo lýceum a niektorí študenti odišli študovať do Levoče.</a:t>
            </a:r>
            <a:endParaRPr lang="sk-SK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948264" y="58772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SPÄŤ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úbor:Janko Matúš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1763688" y="476672"/>
            <a:ext cx="5184576" cy="604867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BlokTextu 2"/>
          <p:cNvSpPr txBox="1"/>
          <p:nvPr/>
        </p:nvSpPr>
        <p:spPr>
          <a:xfrm>
            <a:off x="323528" y="332656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dirty="0" smtClean="0">
                <a:latin typeface="Arial" pitchFamily="34" charset="0"/>
                <a:cs typeface="Arial" pitchFamily="34" charset="0"/>
              </a:rPr>
              <a:t>Pri tejto príležitosti vznikol text slovenskej hymny, </a:t>
            </a:r>
            <a:endParaRPr lang="sk-SK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528" y="105273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000" dirty="0" smtClean="0">
                <a:latin typeface="Arial" pitchFamily="34" charset="0"/>
                <a:cs typeface="Arial" pitchFamily="34" charset="0"/>
              </a:rPr>
              <a:t>ktorý napísal </a:t>
            </a:r>
            <a:r>
              <a:rPr lang="sk-SK" sz="3200" b="1" dirty="0" smtClean="0">
                <a:latin typeface="Arial" pitchFamily="34" charset="0"/>
                <a:cs typeface="Arial" pitchFamily="34" charset="0"/>
              </a:rPr>
              <a:t>štúrovský básnik</a:t>
            </a:r>
            <a:endParaRPr lang="sk-SK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123728" y="4437112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Janko Matúška</a:t>
            </a:r>
            <a:endParaRPr lang="sk-SK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948264" y="580526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k-SK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pre viac informácií klikni na obrázok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Pôvodný text hymnickej piesne mal názov </a:t>
            </a:r>
            <a:r>
              <a:rPr lang="sk-SK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Ponad Tatru blýska...</a:t>
            </a:r>
            <a:r>
              <a:rPr lang="sk-SK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23528" y="3429000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Melódia piesne bola na motívy ľudovej piesne </a:t>
            </a:r>
            <a:r>
              <a:rPr lang="sk-SK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Kopala studienku</a:t>
            </a:r>
            <a:r>
              <a:rPr lang="sk-SK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602128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ak chceš počuť ukážky piesní, klikni na ich názvy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7"/>
            <a:ext cx="8496944" cy="17235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Spolok </a:t>
            </a:r>
            <a:r>
              <a:rPr lang="sk-SK" sz="66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Tatrín</a:t>
            </a:r>
            <a:r>
              <a:rPr lang="sk-SK" sz="6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 </a:t>
            </a:r>
            <a:endParaRPr lang="sk-SK" sz="66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(1844 – 1848) </a:t>
            </a:r>
            <a:endParaRPr lang="sk-SK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äťuholník 2">
            <a:hlinkClick r:id="rId3" action="ppaction://hlinkfile"/>
          </p:cNvPr>
          <p:cNvSpPr/>
          <p:nvPr/>
        </p:nvSpPr>
        <p:spPr>
          <a:xfrm>
            <a:off x="5148064" y="5589240"/>
            <a:ext cx="3672408" cy="576064"/>
          </a:xfrm>
          <a:prstGeom prst="homePlate">
            <a:avLst/>
          </a:prstGeom>
          <a:noFill/>
          <a:ln w="31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sk-SK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Informácie si over v Digitálnom súbore prameňov ...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528" y="213285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Vznikol na podnet Ľudovíta Štúra na schôdzi 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26. - 28. augusta 1844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Predsedom spolku sa stal 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Michal Miloslav </a:t>
            </a:r>
            <a:r>
              <a:rPr lang="sk-SK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Hodža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479715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Aký bol cieľ slovenského kultúrneho spolku?</a:t>
            </a:r>
            <a:endParaRPr lang="sk-SK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QqmCPorvueDBG6RncvZXpjDqv2VNPRXRuNMWcG_5jPp7mC5sQF"/>
          <p:cNvPicPr>
            <a:picLocks noChangeAspect="1" noChangeArrowheads="1"/>
          </p:cNvPicPr>
          <p:nvPr/>
        </p:nvPicPr>
        <p:blipFill>
          <a:blip r:embed="rId2" cstate="print">
            <a:lum bright="15000" contrast="18000"/>
          </a:blip>
          <a:srcRect/>
          <a:stretch>
            <a:fillRect/>
          </a:stretch>
        </p:blipFill>
        <p:spPr bwMode="auto">
          <a:xfrm>
            <a:off x="179512" y="188640"/>
            <a:ext cx="8712968" cy="6408712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79512" y="3789040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latin typeface="Arial" pitchFamily="34" charset="0"/>
                <a:cs typeface="Arial" pitchFamily="34" charset="0"/>
              </a:rPr>
              <a:t>Dom (dnes múzeum) slovenského kultúrneho spolku </a:t>
            </a:r>
            <a:r>
              <a:rPr lang="sk-SK" sz="4400" b="1" dirty="0" err="1" smtClean="0">
                <a:latin typeface="Arial" pitchFamily="34" charset="0"/>
                <a:cs typeface="Arial" pitchFamily="34" charset="0"/>
              </a:rPr>
              <a:t>Tatrín</a:t>
            </a:r>
            <a:r>
              <a:rPr lang="sk-SK" sz="4400" b="1" dirty="0" smtClean="0">
                <a:latin typeface="Arial" pitchFamily="34" charset="0"/>
                <a:cs typeface="Arial" pitchFamily="34" charset="0"/>
              </a:rPr>
              <a:t> v</a:t>
            </a:r>
            <a:r>
              <a:rPr lang="sk-SK" sz="4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sk-SK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Liptovskom Svätom Mikuláši</a:t>
            </a:r>
            <a:r>
              <a:rPr lang="sk-S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k-SK" sz="4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sto.prachatice.cz/publikace/zvolen/common_img/stu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2690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BlokTextu 3"/>
          <p:cNvSpPr txBox="1"/>
          <p:nvPr/>
        </p:nvSpPr>
        <p:spPr>
          <a:xfrm>
            <a:off x="611560" y="332657"/>
            <a:ext cx="8136904" cy="492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Ľudovít Štúr  vydával v novej spisovnej slovenčine  noviny od r. 1845 do r. 1848</a:t>
            </a:r>
            <a:endParaRPr lang="sk-SK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339753" y="551723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Ako sa volali Štúrove noviny? </a:t>
            </a:r>
            <a:endParaRPr lang="sk-SK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596336" y="60212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KLIK</a:t>
            </a:r>
            <a:endParaRPr lang="sk-SK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23528" y="332656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prvé slovenské politické noviny</a:t>
            </a:r>
            <a:endParaRPr lang="sk-S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283968" y="980728"/>
            <a:ext cx="45365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Slovenskje</a:t>
            </a:r>
            <a:endParaRPr lang="sk-SK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národňje</a:t>
            </a:r>
            <a:endParaRPr lang="sk-SK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novini</a:t>
            </a:r>
            <a:endParaRPr lang="sk-SK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sk-SK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211960" y="5949280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2"/>
              </a:rPr>
              <a:t>http://www.stur.sk/clanky/clanky.htm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283968" y="544522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pozri si príspevky Ľ. Štúra do novín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http://www.stur.sk/dokument/2s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888432" cy="554461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4572000" y="371703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" pitchFamily="34" charset="0"/>
                <a:cs typeface="Arial" pitchFamily="34" charset="0"/>
              </a:rPr>
              <a:t>Ako sa volala ich príloha?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588224" y="450912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Over si odpoveď!</a:t>
            </a:r>
            <a:endParaRPr lang="sk-S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p.edu.sk/0045/Shared%20Documents/Prezent%C3%A1cie/Sj/Ludovit%20Stur/Orol%20tatransk%C3%B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395537" y="404664"/>
            <a:ext cx="3600400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bdĺžnik 3"/>
          <p:cNvSpPr/>
          <p:nvPr/>
        </p:nvSpPr>
        <p:spPr>
          <a:xfrm>
            <a:off x="7452320" y="5949280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SPÄŤ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139952" y="548680"/>
            <a:ext cx="463373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Orol</a:t>
            </a:r>
          </a:p>
          <a:p>
            <a:pPr algn="ctr"/>
            <a:r>
              <a:rPr lang="sk-SK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tatránski</a:t>
            </a:r>
            <a:endParaRPr lang="sk-SK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211960" y="501317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pre viac informácií klikni na obrázok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t2.gstatic.com/images?q=tbn:ANd9GcTs94LfgMxAn53NVqDK1xR7Y0JnDVWKS8rlmGg3-BGEL1MDQj_kkw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BlokTextu 2"/>
          <p:cNvSpPr txBox="1"/>
          <p:nvPr/>
        </p:nvSpPr>
        <p:spPr>
          <a:xfrm>
            <a:off x="395536" y="332656"/>
            <a:ext cx="48965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4000" b="1" dirty="0" smtClean="0">
                <a:latin typeface="Arial" pitchFamily="34" charset="0"/>
                <a:cs typeface="Arial" pitchFamily="34" charset="0"/>
              </a:rPr>
              <a:t>Ľudovít Štúr</a:t>
            </a:r>
            <a:r>
              <a:rPr lang="sk-SK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hlinkClick r:id="rId3"/>
              </a:rPr>
              <a:t>reční</a:t>
            </a:r>
            <a:r>
              <a:rPr lang="sk-SK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4000" b="1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sk-SK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hlinkClick r:id="rId4"/>
              </a:rPr>
              <a:t>uhorskom sneme</a:t>
            </a:r>
            <a:r>
              <a:rPr lang="sk-SK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ako</a:t>
            </a:r>
            <a:r>
              <a:rPr lang="sk-SK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  <a:hlinkClick r:id="rId5"/>
              </a:rPr>
              <a:t>poslanec</a:t>
            </a:r>
            <a:r>
              <a:rPr lang="sk-SK" sz="4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4000" b="1" dirty="0" smtClean="0">
                <a:latin typeface="Arial" pitchFamily="34" charset="0"/>
                <a:cs typeface="Arial" pitchFamily="34" charset="0"/>
              </a:rPr>
              <a:t>za</a:t>
            </a:r>
            <a:r>
              <a:rPr lang="sk-SK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4000" b="1" dirty="0" smtClean="0">
                <a:latin typeface="Arial" pitchFamily="34" charset="0"/>
                <a:cs typeface="Arial" pitchFamily="34" charset="0"/>
              </a:rPr>
              <a:t>mesto Zvolen v rokoch 1847 - 1848.</a:t>
            </a:r>
            <a:endParaRPr lang="sk-SK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 rot="10800000" flipV="1">
            <a:off x="6588224" y="692696"/>
            <a:ext cx="1296144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senne.ocu.sk/Image/let1v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251520" y="260648"/>
            <a:ext cx="8640960" cy="634234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Charakteristika slovenských pomerov v 18. stor</a:t>
            </a:r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očí</a:t>
            </a:r>
            <a:endParaRPr lang="sk-SK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51520" y="177281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poľnohospodárska krajina a poddanský ľud</a:t>
            </a:r>
            <a:endParaRPr lang="sk-SK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51520" y="24928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veľká zaostalosť a nevzdelanosť ľudu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1520" y="436510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slovenskí učenci potrebujú budovať národné povedomie u Slovákov      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51520" y="321297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krajina potrebuje hospodárske, kultúrne a sociálne reformy</a:t>
            </a:r>
            <a:endParaRPr lang="sk-SK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51520" y="558924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Akým spôsobom slovenská inteligencia</a:t>
            </a:r>
          </a:p>
          <a:p>
            <a:pPr algn="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chce budovať národné povedomie?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884368" y="587727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KLIK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Revolučný rok meruôsmy</a:t>
            </a:r>
            <a:endParaRPr lang="sk-SK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3528" y="1412776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roku 1848 slovenskí predstavitelia otvorene vystúpili so svojimi národnými požiadavkami a poslali ich uhorskej vláde. 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528" y="3212976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Liptovskom Sv. Mikuláši sformulovali 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Štúr, </a:t>
            </a:r>
            <a:r>
              <a:rPr lang="sk-SK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Hurban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sk-SK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Hodža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slovenský politický program a vyhlásili ho v liptovských kúpeľoch Ondrašová dňa  </a:t>
            </a:r>
            <a:r>
              <a:rPr lang="sk-SK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sk-SK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779912" y="472514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10. mája 1848</a:t>
            </a:r>
            <a:endParaRPr lang="sk-SK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27584" y="5661248"/>
            <a:ext cx="7128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Uveď oficiálny názov politického programu: </a:t>
            </a:r>
            <a:endParaRPr lang="sk-SK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812360" y="573325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KLIK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467544" y="476672"/>
            <a:ext cx="820891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Žiadosti slovenského národa</a:t>
            </a:r>
            <a:endParaRPr lang="sk-SK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67544" y="141277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Žiadosti obsahovali 14 bodov, ktoré delíme do 4 skupín: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227687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národnopolitické</a:t>
            </a:r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3528" y="29969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demokratické</a:t>
            </a:r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528" y="371703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sociálne</a:t>
            </a:r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23528" y="450912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prepustenie J. Kráľa a J. </a:t>
            </a:r>
            <a:r>
              <a:rPr lang="sk-SK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Rotaridesa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z väzenia</a:t>
            </a:r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23528" y="537321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000" dirty="0" smtClean="0">
                <a:latin typeface="Arial" pitchFamily="34" charset="0"/>
                <a:cs typeface="Arial" pitchFamily="34" charset="0"/>
                <a:hlinkClick r:id="rId2"/>
              </a:rPr>
              <a:t> pozri analýzu jednotlivých bodov Žiadostí  a skontroluj svoje vedomosti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467544" y="191683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Klikni: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54868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Uveď tri demokratické požiadavky Slovákov:</a:t>
            </a:r>
            <a:endParaRPr lang="sk-SK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611560" y="256490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 správnosť svojej odpovede po kliknutí:</a:t>
            </a:r>
            <a:endParaRPr lang="sk-SK" sz="2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11560" y="342900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zavedenie všeobecného rovného </a:t>
            </a: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hlasovacieho práva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neobmedzeného majetkom ani vzdelaním</a:t>
            </a:r>
          </a:p>
          <a:p>
            <a:pPr marL="457200" indent="-457200">
              <a:buAutoNum type="arabicPeriod"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sloboda tlače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a vydávanie novín bez kaucie</a:t>
            </a:r>
          </a:p>
          <a:p>
            <a:pPr marL="457200" indent="-457200">
              <a:buAutoNum type="arabicPeriod"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sloboda zhromažďovania</a:t>
            </a:r>
            <a:endParaRPr lang="sk-SK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19675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Aká bola </a:t>
            </a:r>
            <a:r>
              <a:rPr lang="sk-SK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odpoveď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uhorskej vlády na Žiadosti slovenského národa?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259632" y="3212976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vydala 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zatykač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 </a:t>
            </a:r>
            <a:r>
              <a:rPr lang="sk-SK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Hurbana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sk-SK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Hodžu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Štúra</a:t>
            </a:r>
            <a:endParaRPr lang="sk-SK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187624" y="472514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vyhlásila v slovenských stoliciach </a:t>
            </a:r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stanné právo</a:t>
            </a:r>
            <a:endParaRPr lang="sk-SK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635896" y="58052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pozri význam slovného spojenia  stanné právo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63888" y="429309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 klikni na zatykač a pozri si obrázkový dokument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843808" y="47667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latin typeface="Arial" pitchFamily="34" charset="0"/>
                <a:cs typeface="Arial" pitchFamily="34" charset="0"/>
              </a:rPr>
              <a:t>OTÁZKA: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23528" y="256490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 si správnosť svojej odpovede po kliknutí:</a:t>
            </a:r>
            <a:endParaRPr lang="sk-SK" sz="2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23528" y="33265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Centrum slovenského národného hnutia na prelome r. 1848/1849</a:t>
            </a:r>
            <a:endParaRPr lang="sk-SK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528" y="234888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Viedeň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a v nej</a:t>
            </a: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ustanovená</a:t>
            </a: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Slovenská národná rada (SNR)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342900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SNR – najvyšší </a:t>
            </a: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politický a vojenský orgán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revolučného </a:t>
            </a:r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Slovenska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3528" y="515719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cieľ SNR – organizovať boj radikálnych dobrovoľníkov za národné požiadavky Slovákov 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563888" y="472514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 klikni na pečať SNR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835696" y="6093296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§"/>
            </a:pPr>
            <a:r>
              <a:rPr lang="sk-SK" sz="20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Ako sa volá </a:t>
            </a:r>
            <a:r>
              <a:rPr lang="sk-SK" dirty="0" err="1" smtClean="0">
                <a:latin typeface="Arial" pitchFamily="34" charset="0"/>
                <a:cs typeface="Arial" pitchFamily="34" charset="0"/>
                <a:hlinkClick r:id="rId3" action="ppaction://hlinksldjump"/>
              </a:rPr>
              <a:t>najradikálenejší</a:t>
            </a:r>
            <a:r>
              <a:rPr lang="sk-SK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 kapitán slovenských dobrovoľníkov?    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23528" y="170080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000" dirty="0" smtClean="0">
                <a:latin typeface="Arial" pitchFamily="34" charset="0"/>
                <a:cs typeface="Arial" pitchFamily="34" charset="0"/>
                <a:hlinkClick r:id="rId4" action="ppaction://hlinkfile"/>
              </a:rPr>
              <a:t>preštuduj digitálny prameň a upevni si svoje nadobudnuté vedomosti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915816" y="285293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§"/>
            </a:pPr>
            <a:r>
              <a:rPr lang="sk-SK" sz="2000" dirty="0" smtClean="0">
                <a:latin typeface="Arial" pitchFamily="34" charset="0"/>
                <a:cs typeface="Arial" pitchFamily="34" charset="0"/>
              </a:rPr>
              <a:t> Kedy bola ustanovená Slovenská národná rada? 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491880" y="429309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§"/>
            </a:pPr>
            <a:r>
              <a:rPr lang="sk-SK" sz="2000" dirty="0" smtClean="0"/>
              <a:t> </a:t>
            </a:r>
            <a:r>
              <a:rPr lang="sk-SK" sz="2000" dirty="0" smtClean="0">
                <a:latin typeface="Arial" pitchFamily="34" charset="0"/>
                <a:cs typeface="Arial" pitchFamily="34" charset="0"/>
              </a:rPr>
              <a:t>Ktorí traja politickí členovia ustanovili SNR? 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://www.sns.sk/wp-content/uploads/2010/04/7_11_2005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4158938" cy="468052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7452320" y="59492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SPÄŤ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375756" y="508518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>
                <a:latin typeface="Arial" pitchFamily="34" charset="0"/>
                <a:cs typeface="Arial" pitchFamily="34" charset="0"/>
              </a:rPr>
              <a:t>Opíš obrázok a vysvetli význam symbolu pre Slovákov: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skole.sk/userfiles/image/dejepis/povstanie%2048-49/povstani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816424" cy="504056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7740352" y="5949280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SPÄŤ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427984" y="1052736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Ján</a:t>
            </a:r>
          </a:p>
          <a:p>
            <a:pPr algn="ctr"/>
            <a:r>
              <a:rPr lang="sk-SK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Francisci-Rimavský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427984" y="2708920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revolucionár a kapitán slovenských dobrovoľníkov v tzv. zimnej výprave na juhu Slovenska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Slovenské dobrovoľnícke povstania </a:t>
            </a:r>
            <a:endParaRPr lang="sk-SK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979712" y="198884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sk-SK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 pozri obrázok o slovenských dobrovoľníkoch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508104" y="58052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Over si svoje odpovede!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11560" y="2852936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Vieš, koľko dobrovoľníckych povstaní sa uskutočnilo?</a:t>
            </a:r>
          </a:p>
          <a:p>
            <a:pPr algn="just"/>
            <a:endParaRPr lang="sk-SK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Vedel by si stručne charakterizovať výsledky jednotlivých povstaní?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23528" y="98072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septembrová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výprava dobrovoľníkov – smer južná Morava a západné Slovensko – bola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neúspešná </a:t>
            </a:r>
            <a:endParaRPr lang="sk-SK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23528" y="2204864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zimná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(decembrová) výprava dobrovoľníkov – dvomi smermi na sever a na juh Slovenska – demoralizovaní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vojaci sa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napokon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rozpŕchli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23528" y="378904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letná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výprava dobrovoľníkov – slovenskí dobrovoľníci bojujú na strane cisára proti Maďarom -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úspešne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539552" y="5445224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Kde utrpelo maďarské vojsko definitívnu porážku? 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6516216" y="59492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Skontroluj sa!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blog.sk/images/1e9ab844ca13443cfba6fb451e40f3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6624736" cy="4608512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827584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" pitchFamily="34" charset="0"/>
                <a:cs typeface="Arial" pitchFamily="34" charset="0"/>
              </a:rPr>
              <a:t>Obraz príhovoru Ľ. Štúra slovenským dobrovoľníkom   pred prísahou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>
            <a:hlinkClick r:id="rId4" action="ppaction://hlinksldjump"/>
          </p:cNvPr>
          <p:cNvSpPr txBox="1"/>
          <p:nvPr/>
        </p:nvSpPr>
        <p:spPr>
          <a:xfrm>
            <a:off x="7668344" y="60932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SPÄŤ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23528" y="69269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k-SK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Slovenská inteligencia sa začína zameriavať  predovšetkým  na osvetovú a ľudovýchovnú  činnosť medzi poddanským ľudom.</a:t>
            </a:r>
            <a:endParaRPr lang="sk-SK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528" y="328498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k-SK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Uvedomuje si potrebu slovenského jazyka, zároveň jeho rozmanitosť, nejednotnosť a nespisovnosť. 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380312" y="580526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SPÄŤ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339752" y="50851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sk-SK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2" name="Picture 2" descr="http://www.oskole.sk/userfiles/image/dejepis/povstanie%2048-49/povstani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5040560" cy="3312368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5580112" y="23488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13. august 1849</a:t>
            </a:r>
            <a:endParaRPr lang="sk-SK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475656" y="47971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Bitka pri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Világoši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>
            <a:hlinkClick r:id="rId3" action="ppaction://hlinksldjump"/>
          </p:cNvPr>
          <p:cNvSpPr txBox="1"/>
          <p:nvPr/>
        </p:nvSpPr>
        <p:spPr>
          <a:xfrm>
            <a:off x="7380312" y="602128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latin typeface="Arial" pitchFamily="34" charset="0"/>
                <a:cs typeface="Arial" pitchFamily="34" charset="0"/>
              </a:rPr>
              <a:t>SPÄŤ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1600" y="33265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Výsledky a  význam aktivít štúrovcov pre Slovensko  </a:t>
            </a:r>
            <a:endParaRPr lang="sk-SK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3528" y="364502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Štúrovci uzákonili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spisovný slovenský jazyk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ktorý sa s istými jazykovými úpravami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používa dodnes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3528" y="486916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Aktivity štúrovcov a dobrovoľnícke povstania boli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prvým prejavom vôle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slovenského národa po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slobodnom a samostatnom národnom živote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528" y="206084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Základné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požiadavky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Slovákov 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ostali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napokon</a:t>
            </a:r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nesplnené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–nástup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Bachovho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absolutizmu umlčal aj Slovákov.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23528" y="17008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Klikni: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755576" y="573325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OBSAH</a:t>
            </a:r>
            <a:endParaRPr lang="sk-SK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020272" y="57332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KONIEC</a:t>
            </a:r>
            <a:endParaRPr lang="sk-SK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álna bublina 4"/>
          <p:cNvSpPr/>
          <p:nvPr/>
        </p:nvSpPr>
        <p:spPr>
          <a:xfrm>
            <a:off x="1835696" y="1268760"/>
            <a:ext cx="5472608" cy="1872208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file"/>
              </a:rPr>
              <a:t>Otestuj sa na záver!</a:t>
            </a:r>
            <a:endParaRPr lang="sk-SK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thumb/4/4d/%C5%A0t%C3%BArovci.jpg/220px-%C5%A0t%C3%BArovci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bdĺžnik 1"/>
          <p:cNvSpPr/>
          <p:nvPr/>
        </p:nvSpPr>
        <p:spPr>
          <a:xfrm>
            <a:off x="2771800" y="3068960"/>
            <a:ext cx="36054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Koniec</a:t>
            </a:r>
            <a:endParaRPr lang="sk-SK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4290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Katolícki kňazi a učitelia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boli vzdelaní, žili a pôsobili medzi slovenským ľudom, preto si najviac uvedomovali jeho potreby.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3528" y="4941168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Centrum prvého krídla národného obrodenia sa utvorilo na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západnom Slovensku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 generálnom seminári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Bratislave 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(vtedy Prešporok) a neskôr v meste... 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???</a:t>
            </a: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33265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Prvá fáza slovenského národného hnutia</a:t>
            </a:r>
            <a:endParaRPr lang="sk-SK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779912" y="278092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latin typeface="Arial" pitchFamily="34" charset="0"/>
                <a:cs typeface="Arial" pitchFamily="34" charset="0"/>
              </a:rPr>
              <a:t>Klikni: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23528" y="20608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 smtClean="0">
                <a:latin typeface="Arial" pitchFamily="34" charset="0"/>
                <a:cs typeface="Arial" pitchFamily="34" charset="0"/>
              </a:rPr>
              <a:t>Akí ľudia stáli v čele slovenského národného obrodenia v 80. rokoch 18. storočia?  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Druhé centrum slovenského národného obrodenia</a:t>
            </a:r>
            <a:endParaRPr lang="sk-SK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6" descr="http://www.tomasik.sk/_obrazky/map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48872" cy="4176464"/>
          </a:xfrm>
          <a:prstGeom prst="rect">
            <a:avLst/>
          </a:prstGeom>
          <a:noFill/>
        </p:spPr>
      </p:pic>
      <p:sp>
        <p:nvSpPr>
          <p:cNvPr id="6" name="Ovál 5"/>
          <p:cNvSpPr/>
          <p:nvPr/>
        </p:nvSpPr>
        <p:spPr>
          <a:xfrm>
            <a:off x="5292080" y="2348880"/>
            <a:ext cx="2808312" cy="1008112"/>
          </a:xfrm>
          <a:prstGeom prst="ellipse">
            <a:avLst/>
          </a:prstGeom>
          <a:noFill/>
          <a:ln w="63500">
            <a:solidFill>
              <a:schemeClr val="tx1"/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596336" y="60212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SPÄŤ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33265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Vedúca osobnosť západoslovenských trnavských vzdelancov 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arka\Desktop\obrázky\imagesCAWTYVX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032448" cy="50405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BlokTextu 4"/>
          <p:cNvSpPr txBox="1"/>
          <p:nvPr/>
        </p:nvSpPr>
        <p:spPr>
          <a:xfrm>
            <a:off x="5004048" y="1484784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Anton</a:t>
            </a:r>
          </a:p>
          <a:p>
            <a:pPr algn="ctr"/>
            <a:r>
              <a:rPr lang="sk-SK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Bernolák</a:t>
            </a:r>
            <a:endParaRPr lang="sk-SK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355976" y="3645024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 katolícky kňaz</a:t>
            </a:r>
          </a:p>
          <a:p>
            <a:pPr>
              <a:buFont typeface="Wingdings" pitchFamily="2" charset="2"/>
              <a:buChar char="q"/>
            </a:pP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 jazykovedec</a:t>
            </a:r>
          </a:p>
          <a:p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  prvý kodifikátor spisovnej slovenčiny 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283968" y="2924944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latin typeface="Arial" pitchFamily="34" charset="0"/>
                <a:cs typeface="Arial" pitchFamily="34" charset="0"/>
              </a:rPr>
              <a:t>Uveď charakteristiku tejto osobnosti:</a:t>
            </a: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51520" y="6165304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b="1" dirty="0" smtClean="0">
                <a:latin typeface="Arial" pitchFamily="34" charset="0"/>
                <a:cs typeface="Arial" pitchFamily="34" charset="0"/>
                <a:hlinkClick r:id="rId2"/>
              </a:rPr>
              <a:t>http://sk.wikipedia.org/wiki/Anton_Bernol%C3%A1k</a:t>
            </a:r>
            <a:endParaRPr lang="sk-SK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6954</TotalTime>
  <Words>2282</Words>
  <Application>Microsoft Office PowerPoint</Application>
  <PresentationFormat>Prezentácia na obrazovke (4:3)</PresentationFormat>
  <Paragraphs>329</Paragraphs>
  <Slides>63</Slides>
  <Notes>7</Notes>
  <HiddenSlides>16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63</vt:i4>
      </vt:variant>
    </vt:vector>
  </HeadingPairs>
  <TitlesOfParts>
    <vt:vector size="64" baseType="lpstr">
      <vt:lpstr>Aspekt</vt:lpstr>
      <vt:lpstr>Slovenské národné hnutie 18. – 19. storočie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  <vt:lpstr>Snímka 46</vt:lpstr>
      <vt:lpstr>Snímka 47</vt:lpstr>
      <vt:lpstr>Snímka 48</vt:lpstr>
      <vt:lpstr>Snímka 49</vt:lpstr>
      <vt:lpstr>Snímka 50</vt:lpstr>
      <vt:lpstr>Snímka 51</vt:lpstr>
      <vt:lpstr>Snímka 52</vt:lpstr>
      <vt:lpstr>Snímka 53</vt:lpstr>
      <vt:lpstr>Snímka 54</vt:lpstr>
      <vt:lpstr>Snímka 55</vt:lpstr>
      <vt:lpstr>Snímka 56</vt:lpstr>
      <vt:lpstr>Snímka 57</vt:lpstr>
      <vt:lpstr>Snímka 58</vt:lpstr>
      <vt:lpstr>Snímka 59</vt:lpstr>
      <vt:lpstr>Snímka 60</vt:lpstr>
      <vt:lpstr>Snímka 61</vt:lpstr>
      <vt:lpstr>Snímka 62</vt:lpstr>
      <vt:lpstr>Snímka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Slovenské národné hnutie 18. – 19. storočie</dc:title>
  <dc:creator>jarka</dc:creator>
  <cp:lastModifiedBy>jarka</cp:lastModifiedBy>
  <cp:revision>709</cp:revision>
  <dcterms:created xsi:type="dcterms:W3CDTF">2011-04-10T17:42:26Z</dcterms:created>
  <dcterms:modified xsi:type="dcterms:W3CDTF">2012-05-28T22:59:16Z</dcterms:modified>
</cp:coreProperties>
</file>