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81a18aa9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81a18aa9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23f649a3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23f649a3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b23f649a3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b23f649a3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b23f649a3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b23f649a3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b23f649a3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b23f649a3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b23f649a3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b23f649a3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23f649a3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b23f649a3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b23f649a3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b23f649a3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b23f649a3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b23f649a3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b23f649a3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b23f649a35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23f649a3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b23f649a3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a81a18aa9c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a81a18aa9c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b23f649a3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b23f649a3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23f649a3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23f649a35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b23f649a35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b23f649a35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b23f649a35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b23f649a35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b23f649a35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b23f649a35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b23f649a35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b23f649a35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23f649a35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23f649a35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b23f649a35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b23f649a35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b23f649a35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b23f649a35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b20e3358e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b20e3358e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a81a18aa9c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a81a18aa9c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b23f649a35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b23f649a35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81a18aa9c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a81a18aa9c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23f649a3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23f649a3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23f649a3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23f649a3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23f649a3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23f649a3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a81a18aa9c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a81a18aa9c_0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23f649a3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23f649a3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ład niestandardowy">
  <p:cSld name="AUTOLAYOUT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0" y="714000"/>
            <a:ext cx="9144000" cy="3715500"/>
          </a:xfrm>
          <a:prstGeom prst="rect">
            <a:avLst/>
          </a:prstGeom>
          <a:solidFill>
            <a:srgbClr val="0D6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/>
          <p:nvPr/>
        </p:nvSpPr>
        <p:spPr>
          <a:xfrm>
            <a:off x="8187900" y="4426200"/>
            <a:ext cx="956100" cy="717300"/>
          </a:xfrm>
          <a:prstGeom prst="rect">
            <a:avLst/>
          </a:prstGeom>
          <a:solidFill>
            <a:srgbClr val="A7C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0" y="4429500"/>
            <a:ext cx="2021400" cy="7140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4019525" y="4426200"/>
            <a:ext cx="3187200" cy="717300"/>
          </a:xfrm>
          <a:prstGeom prst="rect">
            <a:avLst/>
          </a:prstGeom>
          <a:solidFill>
            <a:srgbClr val="78B5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7206725" y="4429500"/>
            <a:ext cx="981000" cy="714000"/>
          </a:xfrm>
          <a:prstGeom prst="rect">
            <a:avLst/>
          </a:prstGeom>
          <a:solidFill>
            <a:srgbClr val="FFC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4602600" y="0"/>
            <a:ext cx="4541400" cy="7173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973325" y="1341476"/>
            <a:ext cx="6264000" cy="245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2.pn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10" Type="http://schemas.openxmlformats.org/officeDocument/2006/relationships/image" Target="../media/image2.pn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4572000" y="0"/>
            <a:ext cx="62640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KLASA IIIa</a:t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900" y="909600"/>
            <a:ext cx="78105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2150" y="-138925"/>
            <a:ext cx="1201848" cy="96334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203700" y="600"/>
            <a:ext cx="4471200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/>
              <a:t>Zespół Placówek Oświatowych 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/>
              <a:t>im. Janusza Korczaka w Kopance</a:t>
            </a:r>
            <a:endParaRPr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8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3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ctrTitle"/>
          </p:nvPr>
        </p:nvSpPr>
        <p:spPr>
          <a:xfrm>
            <a:off x="4914975" y="-122225"/>
            <a:ext cx="4078500" cy="9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950" y="822363"/>
            <a:ext cx="2624076" cy="349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9008" y="870650"/>
            <a:ext cx="4665044" cy="349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" y="1288"/>
            <a:ext cx="877152" cy="703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ctrTitle"/>
          </p:nvPr>
        </p:nvSpPr>
        <p:spPr>
          <a:xfrm>
            <a:off x="5208000" y="0"/>
            <a:ext cx="3936000" cy="7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800" y="862500"/>
            <a:ext cx="4558005" cy="341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250" y="856788"/>
            <a:ext cx="2572449" cy="342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068917" cy="8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ctrTitle"/>
          </p:nvPr>
        </p:nvSpPr>
        <p:spPr>
          <a:xfrm>
            <a:off x="290925" y="987950"/>
            <a:ext cx="6264000" cy="30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FFFFFF"/>
                </a:solidFill>
              </a:rPr>
              <a:t>ZADANIE 2</a:t>
            </a:r>
            <a:endParaRPr sz="140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 b="0">
                <a:solidFill>
                  <a:srgbClr val="FFFFFF"/>
                </a:solidFill>
              </a:rPr>
              <a:t>Zadanie, które każdemu uczestnikowi sprawiło najwięcej przyjemności, gdyż było pracą grupową, to wykonanie głównego bohatera na dużym arkuszu papieru. Każdy miał swój pomysł i ogromną chęć realizacji. Kreatywność oraz zaangażowanie przerosło najśmielsze oczekiwania. Zaledwie po upływie chwili, pojawiło się ogromne drzewo - główny bohater lektury. Ważnym aspektem zadania było wykorzystanie starych gazet, które zostały ponownie wykorzystane dzięki uczniom klasy III.</a:t>
            </a:r>
            <a:endParaRPr sz="1400" b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7325" y="529250"/>
            <a:ext cx="2284277" cy="1830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9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9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3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ctrTitle"/>
          </p:nvPr>
        </p:nvSpPr>
        <p:spPr>
          <a:xfrm>
            <a:off x="5067750" y="0"/>
            <a:ext cx="3793200" cy="7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75" y="1377500"/>
            <a:ext cx="2997903" cy="2248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1051" y="1418238"/>
            <a:ext cx="2889271" cy="216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6276" y="1006825"/>
            <a:ext cx="2347372" cy="312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" y="21800"/>
            <a:ext cx="864077" cy="6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9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ctrTitle"/>
          </p:nvPr>
        </p:nvSpPr>
        <p:spPr>
          <a:xfrm>
            <a:off x="4853850" y="-112025"/>
            <a:ext cx="4149900" cy="9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0700" y="1442475"/>
            <a:ext cx="3011400" cy="225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25" y="968863"/>
            <a:ext cx="2404322" cy="320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2649" y="1010875"/>
            <a:ext cx="2404322" cy="320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" y="16750"/>
            <a:ext cx="889450" cy="71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3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ctrTitle"/>
          </p:nvPr>
        </p:nvSpPr>
        <p:spPr>
          <a:xfrm>
            <a:off x="4915000" y="-81475"/>
            <a:ext cx="3844200" cy="9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75" y="804250"/>
            <a:ext cx="2680776" cy="31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8475" y="804250"/>
            <a:ext cx="2680776" cy="319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0731" y="846638"/>
            <a:ext cx="2335322" cy="311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78" y="0"/>
            <a:ext cx="866976" cy="69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1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>
            <a:spLocks noGrp="1"/>
          </p:cNvSpPr>
          <p:nvPr>
            <p:ph type="ctrTitle"/>
          </p:nvPr>
        </p:nvSpPr>
        <p:spPr>
          <a:xfrm>
            <a:off x="4823300" y="0"/>
            <a:ext cx="3885000" cy="7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183" name="Google Shape;1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8600"/>
            <a:ext cx="4145723" cy="310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0525" y="888600"/>
            <a:ext cx="4070727" cy="305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" y="0"/>
            <a:ext cx="918456" cy="73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6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6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>
            <a:spLocks noGrp="1"/>
          </p:cNvSpPr>
          <p:nvPr>
            <p:ph type="ctrTitle"/>
          </p:nvPr>
        </p:nvSpPr>
        <p:spPr>
          <a:xfrm>
            <a:off x="4955700" y="0"/>
            <a:ext cx="3925800" cy="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191" name="Google Shape;1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8700" y="1530863"/>
            <a:ext cx="2770730" cy="187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411" y="1243913"/>
            <a:ext cx="2203823" cy="265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6800" y="1243925"/>
            <a:ext cx="1991765" cy="265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78" y="0"/>
            <a:ext cx="851352" cy="6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8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>
            <a:spLocks noGrp="1"/>
          </p:cNvSpPr>
          <p:nvPr>
            <p:ph type="ctrTitle"/>
          </p:nvPr>
        </p:nvSpPr>
        <p:spPr>
          <a:xfrm>
            <a:off x="4986275" y="0"/>
            <a:ext cx="3885000" cy="7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675" y="941460"/>
            <a:ext cx="2538950" cy="332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4225" y="941449"/>
            <a:ext cx="2538950" cy="332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25" y="0"/>
            <a:ext cx="998525" cy="80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0175" y="885600"/>
            <a:ext cx="2538950" cy="3385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7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>
            <a:spLocks noGrp="1"/>
          </p:cNvSpPr>
          <p:nvPr>
            <p:ph type="ctrTitle"/>
          </p:nvPr>
        </p:nvSpPr>
        <p:spPr>
          <a:xfrm>
            <a:off x="363025" y="974801"/>
            <a:ext cx="6264000" cy="24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rgbClr val="FFFFFF"/>
                </a:solidFill>
              </a:rPr>
              <a:t>ZADANIE 3</a:t>
            </a:r>
            <a:endParaRPr sz="120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 b="0">
                <a:solidFill>
                  <a:srgbClr val="FFFFFF"/>
                </a:solidFill>
              </a:rPr>
              <a:t>Następnym zadaniem dla uczniów klasy III było wykonanie </a:t>
            </a:r>
            <a:r>
              <a:rPr lang="pl" sz="1200" b="0" i="1">
                <a:solidFill>
                  <a:srgbClr val="FFFFFF"/>
                </a:solidFill>
              </a:rPr>
              <a:t>DRZEWA CZYTELNICZEGO. </a:t>
            </a:r>
            <a:r>
              <a:rPr lang="pl" sz="1200" b="0">
                <a:solidFill>
                  <a:srgbClr val="FFFFFF"/>
                </a:solidFill>
              </a:rPr>
              <a:t>Dzieci przynosiły do szkoły na jesiennych listkach swoje imię oraz tytuł czytanego utworu, a następnie przyczepiały go do drzewa umieszczonego w na szkolnej gazetce.</a:t>
            </a:r>
            <a:endParaRPr sz="1200" b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7027" y="325925"/>
            <a:ext cx="2588275" cy="207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7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1700" y="731925"/>
            <a:ext cx="3107625" cy="428794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0" y="-124275"/>
            <a:ext cx="4572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500" b="1">
                <a:solidFill>
                  <a:srgbClr val="FFFFFF"/>
                </a:solidFill>
              </a:rPr>
              <a:t>ZAPRASZAMY!</a:t>
            </a:r>
            <a:endParaRPr sz="4500" b="1">
              <a:solidFill>
                <a:srgbClr val="FFFFFF"/>
              </a:solidFill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7625" y="438000"/>
            <a:ext cx="2236373" cy="179257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4933725" y="89925"/>
            <a:ext cx="31077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>
                <a:solidFill>
                  <a:srgbClr val="FFFFFF"/>
                </a:solidFill>
              </a:rPr>
              <a:t>KLASA III</a:t>
            </a:r>
            <a:endParaRPr sz="30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2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2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>
            <a:spLocks noGrp="1"/>
          </p:cNvSpPr>
          <p:nvPr>
            <p:ph type="ctrTitle"/>
          </p:nvPr>
        </p:nvSpPr>
        <p:spPr>
          <a:xfrm>
            <a:off x="4976100" y="0"/>
            <a:ext cx="3905400" cy="9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DRZEWO CZYTELNICZE</a:t>
            </a:r>
            <a:endParaRPr sz="2400"/>
          </a:p>
        </p:txBody>
      </p:sp>
      <p:pic>
        <p:nvPicPr>
          <p:cNvPr id="215" name="Google Shape;21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151" y="835638"/>
            <a:ext cx="4629643" cy="3472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195" y="1082100"/>
            <a:ext cx="2312405" cy="1853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37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ctrTitle"/>
          </p:nvPr>
        </p:nvSpPr>
        <p:spPr>
          <a:xfrm>
            <a:off x="240000" y="1606276"/>
            <a:ext cx="6264000" cy="24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200" b="0">
                <a:solidFill>
                  <a:srgbClr val="FFFFFF"/>
                </a:solidFill>
              </a:rPr>
              <a:t>Podczas ostatniego zadania klasa zdobyła cenne informacje na temat otaczającej przyrody. Aby przystąpić do wykonania zadania uczniowie musieli zapoznać się z opowiadaniem “Mała chmurka w krainie drzew”. Świat uczestników projektu przeniósł się na chwil parę do lasu, gdzie rozpoczął się pokaz drogi jaką pokonuje drzewo, aby zostać kartką papieru. Fabryka i ogromne maszyny wywarły na dzieciach niespotykane zdziwienie i zaskoczenie. Istotnym aspektem opowiadania była kwestia braku drzew i udzielenie odpowiedzi: co dają nam drzewa? Po wysłuchaniu ważnych informacji związanych z ochroną środowiska klasa mogła przystąpić do części plastycznej. Dzieci malowały farbami fabułę lektury w pozycji pionowej. Wykonane malowidła posłużyły jako zabezpieczenie wcześniej wykonanego drzewa z papieru. </a:t>
            </a:r>
            <a:endParaRPr sz="1200" b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4"/>
          <p:cNvSpPr txBox="1"/>
          <p:nvPr/>
        </p:nvSpPr>
        <p:spPr>
          <a:xfrm>
            <a:off x="4878700" y="264800"/>
            <a:ext cx="32286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>
                <a:solidFill>
                  <a:srgbClr val="FFFFFF"/>
                </a:solidFill>
              </a:rPr>
              <a:t>ZADANIE 4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23" name="Google Shape;2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6400" y="671900"/>
            <a:ext cx="2335200" cy="1871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1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41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>
            <a:spLocks noGrp="1"/>
          </p:cNvSpPr>
          <p:nvPr>
            <p:ph type="ctrTitle"/>
          </p:nvPr>
        </p:nvSpPr>
        <p:spPr>
          <a:xfrm>
            <a:off x="5006650" y="0"/>
            <a:ext cx="3823800" cy="7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229" name="Google Shape;22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9000"/>
            <a:ext cx="4291318" cy="321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2100" y="908988"/>
            <a:ext cx="3691377" cy="321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" y="0"/>
            <a:ext cx="943906" cy="75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4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4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 txBox="1">
            <a:spLocks noGrp="1"/>
          </p:cNvSpPr>
          <p:nvPr>
            <p:ph type="ctrTitle"/>
          </p:nvPr>
        </p:nvSpPr>
        <p:spPr>
          <a:xfrm>
            <a:off x="4752025" y="48000"/>
            <a:ext cx="4475700" cy="8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237" name="Google Shape;23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50" y="1334248"/>
            <a:ext cx="3410901" cy="249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3575" y="1094896"/>
            <a:ext cx="2272702" cy="295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2926" y="1104175"/>
            <a:ext cx="2272702" cy="295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78" y="0"/>
            <a:ext cx="889450" cy="71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9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9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1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>
            <a:spLocks noGrp="1"/>
          </p:cNvSpPr>
          <p:nvPr>
            <p:ph type="ctrTitle"/>
          </p:nvPr>
        </p:nvSpPr>
        <p:spPr>
          <a:xfrm>
            <a:off x="4894625" y="0"/>
            <a:ext cx="3905400" cy="8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246" name="Google Shape;24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75" y="1584375"/>
            <a:ext cx="2720219" cy="197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3575649" y="1344425"/>
            <a:ext cx="1992710" cy="257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8983" y="1651900"/>
            <a:ext cx="2632997" cy="197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53" y="0"/>
            <a:ext cx="907723" cy="7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3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7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>
            <a:spLocks noGrp="1"/>
          </p:cNvSpPr>
          <p:nvPr>
            <p:ph type="ctrTitle"/>
          </p:nvPr>
        </p:nvSpPr>
        <p:spPr>
          <a:xfrm>
            <a:off x="4996450" y="0"/>
            <a:ext cx="39969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255" name="Google Shape;25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75" y="1072925"/>
            <a:ext cx="3996901" cy="299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300" y="1072913"/>
            <a:ext cx="3996901" cy="299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" y="0"/>
            <a:ext cx="887352" cy="71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8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 txBox="1">
            <a:spLocks noGrp="1"/>
          </p:cNvSpPr>
          <p:nvPr>
            <p:ph type="ctrTitle"/>
          </p:nvPr>
        </p:nvSpPr>
        <p:spPr>
          <a:xfrm>
            <a:off x="5067750" y="0"/>
            <a:ext cx="37932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263" name="Google Shape;26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25" y="1008338"/>
            <a:ext cx="1940425" cy="302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6585" y="1249972"/>
            <a:ext cx="2704363" cy="237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4550" y="1123563"/>
            <a:ext cx="3299930" cy="2896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03" y="0"/>
            <a:ext cx="876749" cy="702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7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2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ctrTitle"/>
          </p:nvPr>
        </p:nvSpPr>
        <p:spPr>
          <a:xfrm>
            <a:off x="5108500" y="0"/>
            <a:ext cx="3864600" cy="8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272" name="Google Shape;2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725" y="896274"/>
            <a:ext cx="1882722" cy="150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50" y="2666249"/>
            <a:ext cx="1967052" cy="157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2304" y="784251"/>
            <a:ext cx="1322221" cy="188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729753" y="2409283"/>
            <a:ext cx="1627592" cy="2338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0631" y="889202"/>
            <a:ext cx="1882722" cy="152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3300" y="948275"/>
            <a:ext cx="2189799" cy="314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01250" y="2666250"/>
            <a:ext cx="1258521" cy="167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0553" y="50925"/>
            <a:ext cx="854875" cy="68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8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4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1"/>
          <p:cNvSpPr txBox="1">
            <a:spLocks noGrp="1"/>
          </p:cNvSpPr>
          <p:nvPr>
            <p:ph type="ctrTitle"/>
          </p:nvPr>
        </p:nvSpPr>
        <p:spPr>
          <a:xfrm>
            <a:off x="4833500" y="-84450"/>
            <a:ext cx="4047900" cy="9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285" name="Google Shape;28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50" y="1023617"/>
            <a:ext cx="1873519" cy="291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7712" y="1429994"/>
            <a:ext cx="2611123" cy="228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481382" y="1023612"/>
            <a:ext cx="3540509" cy="309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" y="47225"/>
            <a:ext cx="856776" cy="686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9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>
            <a:spLocks noGrp="1"/>
          </p:cNvSpPr>
          <p:nvPr>
            <p:ph type="ctrTitle"/>
          </p:nvPr>
        </p:nvSpPr>
        <p:spPr>
          <a:xfrm>
            <a:off x="5172100" y="169875"/>
            <a:ext cx="3393900" cy="4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KLASA IIIa</a:t>
            </a:r>
            <a:endParaRPr/>
          </a:p>
        </p:txBody>
      </p:sp>
      <p:pic>
        <p:nvPicPr>
          <p:cNvPr id="294" name="Google Shape;2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1837" y="733688"/>
            <a:ext cx="2600327" cy="367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4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4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ctrTitle"/>
          </p:nvPr>
        </p:nvSpPr>
        <p:spPr>
          <a:xfrm>
            <a:off x="4572000" y="0"/>
            <a:ext cx="6264000" cy="7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KLASA IIIa</a:t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850" y="715800"/>
            <a:ext cx="3480825" cy="43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3624" y="593150"/>
            <a:ext cx="2020373" cy="161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4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4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6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 txBox="1">
            <a:spLocks noGrp="1"/>
          </p:cNvSpPr>
          <p:nvPr>
            <p:ph type="ctrTitle"/>
          </p:nvPr>
        </p:nvSpPr>
        <p:spPr>
          <a:xfrm>
            <a:off x="5128875" y="-53875"/>
            <a:ext cx="3090600" cy="8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KLASA IIIa</a:t>
            </a:r>
            <a:endParaRPr/>
          </a:p>
        </p:txBody>
      </p:sp>
      <p:sp>
        <p:nvSpPr>
          <p:cNvPr id="300" name="Google Shape;300;p43"/>
          <p:cNvSpPr txBox="1"/>
          <p:nvPr/>
        </p:nvSpPr>
        <p:spPr>
          <a:xfrm>
            <a:off x="1405575" y="2016675"/>
            <a:ext cx="5866500" cy="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600">
                <a:solidFill>
                  <a:srgbClr val="FFFFFF"/>
                </a:solidFill>
              </a:rPr>
              <a:t>DZIĘKUJEMY! </a:t>
            </a:r>
            <a:r>
              <a:rPr lang="pl" sz="2400">
                <a:solidFill>
                  <a:srgbClr val="FFFFFF"/>
                </a:solidFill>
              </a:rPr>
              <a:t> 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01" name="Google Shape;30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8875" y="1422775"/>
            <a:ext cx="2666947" cy="213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3"/>
          <p:cNvSpPr txBox="1"/>
          <p:nvPr/>
        </p:nvSpPr>
        <p:spPr>
          <a:xfrm>
            <a:off x="5272100" y="3914775"/>
            <a:ext cx="2947500" cy="2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3"/>
          <p:cNvSpPr txBox="1"/>
          <p:nvPr/>
        </p:nvSpPr>
        <p:spPr>
          <a:xfrm>
            <a:off x="2428875" y="4014800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Nauczyciel realizujący innowację: mgr Wioletta Wełna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7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7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4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4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3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3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/>
          </p:nvPr>
        </p:nvSpPr>
        <p:spPr>
          <a:xfrm>
            <a:off x="266275" y="753600"/>
            <a:ext cx="6264000" cy="28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u="sng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 u="sng">
                <a:solidFill>
                  <a:srgbClr val="FFFFFF"/>
                </a:solidFill>
              </a:rPr>
              <a:t>“MAŁA CHMURKA W KRAINIE DRZEW”</a:t>
            </a:r>
            <a:endParaRPr sz="1400" u="sng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 b="0">
                <a:solidFill>
                  <a:srgbClr val="FFFFFF"/>
                </a:solidFill>
              </a:rPr>
              <a:t>Uczniowie klasy IIIa kolejny raz przystąpili do realizacji </a:t>
            </a:r>
            <a:r>
              <a:rPr lang="pl" sz="1400" i="1">
                <a:solidFill>
                  <a:srgbClr val="FFFFFF"/>
                </a:solidFill>
              </a:rPr>
              <a:t>MIĘDZYNARODOWEGO PROGRAMU EDUKACYJNEGO “Czytam z  klasą - lekturki spod chmurki” II edycja EKOlogiczna.</a:t>
            </a:r>
            <a:r>
              <a:rPr lang="pl" sz="1400" b="0" i="1">
                <a:solidFill>
                  <a:srgbClr val="FFFFFF"/>
                </a:solidFill>
              </a:rPr>
              <a:t> </a:t>
            </a:r>
            <a:r>
              <a:rPr lang="pl" sz="1400" b="0">
                <a:solidFill>
                  <a:srgbClr val="FFFFFF"/>
                </a:solidFill>
              </a:rPr>
              <a:t>Wybrana lektura z którą uczniowie pracowali i mieli okazję bliżej poznać bohaterów książki to</a:t>
            </a:r>
            <a:r>
              <a:rPr lang="pl" sz="1400">
                <a:solidFill>
                  <a:srgbClr val="FFFFFF"/>
                </a:solidFill>
              </a:rPr>
              <a:t>:</a:t>
            </a:r>
            <a:endParaRPr sz="1400" b="0">
              <a:solidFill>
                <a:srgbClr val="FFFFFF"/>
              </a:solidFill>
            </a:endParaRPr>
          </a:p>
          <a:p>
            <a:pPr marL="3200400" lvl="0" indent="4572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 i="1" u="sng">
                <a:solidFill>
                  <a:srgbClr val="FFFFFF"/>
                </a:solidFill>
              </a:rPr>
              <a:t>“Drzewo do samego nieba”. </a:t>
            </a:r>
            <a:endParaRPr sz="1400" i="1" u="sng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7075" y="468525"/>
            <a:ext cx="2829048" cy="21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5500" y="2879775"/>
            <a:ext cx="1252200" cy="13809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5043500" y="100000"/>
            <a:ext cx="2142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>
                <a:solidFill>
                  <a:srgbClr val="FFFFFF"/>
                </a:solidFill>
              </a:rPr>
              <a:t>MODUŁ I</a:t>
            </a:r>
            <a:endParaRPr sz="3000" b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9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7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6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6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6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ctrTitle"/>
          </p:nvPr>
        </p:nvSpPr>
        <p:spPr>
          <a:xfrm>
            <a:off x="4785875" y="0"/>
            <a:ext cx="4858200" cy="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“Drzewo do samego nieba”</a:t>
            </a:r>
            <a:endParaRPr sz="2400"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634" y="1068250"/>
            <a:ext cx="3912693" cy="293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975" y="1068250"/>
            <a:ext cx="3912703" cy="293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016515" cy="8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4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8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ctrTitle"/>
          </p:nvPr>
        </p:nvSpPr>
        <p:spPr>
          <a:xfrm>
            <a:off x="4572000" y="0"/>
            <a:ext cx="4424700" cy="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“Drzewo do samego nieba”</a:t>
            </a:r>
            <a:endParaRPr sz="2400"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0400"/>
            <a:ext cx="4074427" cy="305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7160" y="980400"/>
            <a:ext cx="4074437" cy="305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" y="0"/>
            <a:ext cx="902174" cy="72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ctrTitle"/>
          </p:nvPr>
        </p:nvSpPr>
        <p:spPr>
          <a:xfrm>
            <a:off x="46475" y="969750"/>
            <a:ext cx="6264000" cy="1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 b="0">
                <a:solidFill>
                  <a:srgbClr val="FFFFFF"/>
                </a:solidFill>
              </a:rPr>
              <a:t>Na początku rozpoczynającej się w przygody z lekturami każdy uczeń ulepił swojego </a:t>
            </a:r>
            <a:r>
              <a:rPr lang="pl" sz="1400" u="sng">
                <a:solidFill>
                  <a:srgbClr val="FFFFFF"/>
                </a:solidFill>
              </a:rPr>
              <a:t>Czytusia</a:t>
            </a:r>
            <a:r>
              <a:rPr lang="pl" sz="1400" b="0">
                <a:solidFill>
                  <a:srgbClr val="FFFFFF"/>
                </a:solidFill>
              </a:rPr>
              <a:t>, pomocnika w czytaniu lektur. Mali przyjaciele wygodnie odpoczywali na półeczce, która zawisła na szkolnym korytarzu oraz podziwiali dalszą pracę uczniów klasy IIIa. </a:t>
            </a:r>
            <a:endParaRPr sz="1400" b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4697" y="417600"/>
            <a:ext cx="2109302" cy="169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4100" y="2050100"/>
            <a:ext cx="3022599" cy="226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3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3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3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1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1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ctrTitle"/>
          </p:nvPr>
        </p:nvSpPr>
        <p:spPr>
          <a:xfrm>
            <a:off x="121100" y="814825"/>
            <a:ext cx="6264000" cy="23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>
                <a:solidFill>
                  <a:srgbClr val="FFFFFF"/>
                </a:solidFill>
              </a:rPr>
              <a:t>ZADANIE 1</a:t>
            </a:r>
            <a:endParaRPr sz="140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 b="0">
                <a:solidFill>
                  <a:srgbClr val="FFFFFF"/>
                </a:solidFill>
              </a:rPr>
              <a:t>Szkolna przygoda z lekturą pt. “Drzewo do samego nieba” rozpoczęła się po przeczytaniu jej w zaciszu domowym oraz zapoznaniu się z biografią autorki książki. Po przeczytaniu lektury trzecioklasiści radośni i pełni energii wkroczyli pewnym krokiem na lekcje edukacji polonistycznej, aby wypełnić swoje lekturniki. Pokolorowali okładkę, podpisali się na pierwszej stronie oraz uzupełnili strony związane z pierwszą lekturą. Trzeba przyznać, że to zadanie poszło im znakomicie.</a:t>
            </a:r>
            <a:endParaRPr sz="1400">
              <a:solidFill>
                <a:srgbClr val="FFFFFF"/>
              </a:solidFill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9900" y="356100"/>
            <a:ext cx="2454101" cy="1967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9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9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38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ctrTitle"/>
          </p:nvPr>
        </p:nvSpPr>
        <p:spPr>
          <a:xfrm>
            <a:off x="4935350" y="-122225"/>
            <a:ext cx="3895200" cy="94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FOTORELACJA: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92850"/>
            <a:ext cx="2672316" cy="335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36950" y="1038875"/>
            <a:ext cx="2573114" cy="331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2750" y="1038875"/>
            <a:ext cx="3349030" cy="3259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" y="-10250"/>
            <a:ext cx="902174" cy="72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477</Words>
  <Application>Microsoft Office PowerPoint</Application>
  <PresentationFormat>Pokaz na ekranie (16:9)</PresentationFormat>
  <Paragraphs>58</Paragraphs>
  <Slides>30</Slides>
  <Notes>30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Arial</vt:lpstr>
      <vt:lpstr>Courier New</vt:lpstr>
      <vt:lpstr>Times New Roman</vt:lpstr>
      <vt:lpstr>Simple Light</vt:lpstr>
      <vt:lpstr>KLASA IIIa</vt:lpstr>
      <vt:lpstr>Prezentacja programu PowerPoint</vt:lpstr>
      <vt:lpstr>KLASA IIIa</vt:lpstr>
      <vt:lpstr>        “MAŁA CHMURKA W KRAINIE DRZEW”  Uczniowie klasy IIIa kolejny raz przystąpili do realizacji MIĘDZYNARODOWEGO PROGRAMU EDUKACYJNEGO “Czytam z  klasą - lekturki spod chmurki” II edycja EKOlogiczna. Wybrana lektura z którą uczniowie pracowali i mieli okazję bliżej poznać bohaterów książki to: “Drzewo do samego nieba”.  </vt:lpstr>
      <vt:lpstr>“Drzewo do samego nieba”</vt:lpstr>
      <vt:lpstr>“Drzewo do samego nieba”</vt:lpstr>
      <vt:lpstr> Na początku rozpoczynającej się w przygody z lekturami każdy uczeń ulepił swojego Czytusia, pomocnika w czytaniu lektur. Mali przyjaciele wygodnie odpoczywali na półeczce, która zawisła na szkolnym korytarzu oraz podziwiali dalszą pracę uczniów klasy IIIa.  </vt:lpstr>
      <vt:lpstr> ZADANIE 1  Szkolna przygoda z lekturą pt. “Drzewo do samego nieba” rozpoczęła się po przeczytaniu jej w zaciszu domowym oraz zapoznaniu się z biografią autorki książki. Po przeczytaniu lektury trzecioklasiści radośni i pełni energii wkroczyli pewnym krokiem na lekcje edukacji polonistycznej, aby wypełnić swoje lekturniki. Pokolorowali okładkę, podpisali się na pierwszej stronie oraz uzupełnili strony związane z pierwszą lekturą. Trzeba przyznać, że to zadanie poszło im znakomicie.</vt:lpstr>
      <vt:lpstr>FOTORELACJA:</vt:lpstr>
      <vt:lpstr>FOTORELACJA:</vt:lpstr>
      <vt:lpstr>FOTORELACJA:</vt:lpstr>
      <vt:lpstr>ZADANIE 2  Zadanie, które każdemu uczestnikowi sprawiło najwięcej przyjemności, gdyż było pracą grupową, to wykonanie głównego bohatera na dużym arkuszu papieru. Każdy miał swój pomysł i ogromną chęć realizacji. Kreatywność oraz zaangażowanie przerosło najśmielsze oczekiwania. Zaledwie po upływie chwili, pojawiło się ogromne drzewo - główny bohater lektury. Ważnym aspektem zadania było wykorzystanie starych gazet, które zostały ponownie wykorzystane dzięki uczniom klasy III. </vt:lpstr>
      <vt:lpstr>FOTORELACJA:</vt:lpstr>
      <vt:lpstr>FOTORELACJA:</vt:lpstr>
      <vt:lpstr>FOTORELACJA:</vt:lpstr>
      <vt:lpstr>FOTORELACJA:</vt:lpstr>
      <vt:lpstr>FOTORELACJA:</vt:lpstr>
      <vt:lpstr>FOTORELACJA:</vt:lpstr>
      <vt:lpstr>ZADANIE 3   Następnym zadaniem dla uczniów klasy III było wykonanie DRZEWA CZYTELNICZEGO. Dzieci przynosiły do szkoły na jesiennych listkach swoje imię oraz tytuł czytanego utworu, a następnie przyczepiały go do drzewa umieszczonego w na szkolnej gazetce. </vt:lpstr>
      <vt:lpstr>DRZEWO CZYTELNICZE</vt:lpstr>
      <vt:lpstr> Podczas ostatniego zadania klasa zdobyła cenne informacje na temat otaczającej przyrody. Aby przystąpić do wykonania zadania uczniowie musieli zapoznać się z opowiadaniem “Mała chmurka w krainie drzew”. Świat uczestników projektu przeniósł się na chwil parę do lasu, gdzie rozpoczął się pokaz drogi jaką pokonuje drzewo, aby zostać kartką papieru. Fabryka i ogromne maszyny wywarły na dzieciach niespotykane zdziwienie i zaskoczenie. Istotnym aspektem opowiadania była kwestia braku drzew i udzielenie odpowiedzi: co dają nam drzewa? Po wysłuchaniu ważnych informacji związanych z ochroną środowiska klasa mogła przystąpić do części plastycznej. Dzieci malowały farbami fabułę lektury w pozycji pionowej. Wykonane malowidła posłużyły jako zabezpieczenie wcześniej wykonanego drzewa z papieru.  </vt:lpstr>
      <vt:lpstr>FOTORELACJA:</vt:lpstr>
      <vt:lpstr>FOTORELACJA:</vt:lpstr>
      <vt:lpstr>FOTORELACJA:</vt:lpstr>
      <vt:lpstr>FOTORELACJA:</vt:lpstr>
      <vt:lpstr>FOTORELACJA:</vt:lpstr>
      <vt:lpstr>FOTORELACJA:</vt:lpstr>
      <vt:lpstr>FOTORELACJA:</vt:lpstr>
      <vt:lpstr>KLASA IIIa</vt:lpstr>
      <vt:lpstr>KLASA IIIa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KLASA IIIa</dc:title>
  <dc:creator>Ela Słomiany</dc:creator>
  <cp:lastModifiedBy>Elżbieta Słomiany</cp:lastModifiedBy>
  <cp:revision>1</cp:revision>
  <dcterms:modified xsi:type="dcterms:W3CDTF">2020-12-21T19:20:36Z</dcterms:modified>
</cp:coreProperties>
</file>