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56170-2930-46AB-9B61-F2FEEF86A45C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120B3-9083-4648-B14E-19BC68B4FC8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1806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a3"/>
          <p:cNvSpPr/>
          <p:nvPr/>
        </p:nvSpPr>
        <p:spPr>
          <a:xfrm>
            <a:off x="1914" y="5243130"/>
            <a:ext cx="9141714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Obloha"/>
          <p:cNvSpPr/>
          <p:nvPr/>
        </p:nvSpPr>
        <p:spPr>
          <a:xfrm>
            <a:off x="1914" y="0"/>
            <a:ext cx="9141714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6" name="Voda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069" y="5497898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Voda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069" y="5221111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dĺžnik 7"/>
          <p:cNvSpPr/>
          <p:nvPr/>
        </p:nvSpPr>
        <p:spPr>
          <a:xfrm>
            <a:off x="-1069" y="5961106"/>
            <a:ext cx="9141714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9404" y="1309047"/>
            <a:ext cx="7202092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9404" y="4038600"/>
            <a:ext cx="72009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Kliknite sem a upravte štýl predlohy podnadpisov.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440362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44036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loha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0360" y="1309047"/>
            <a:ext cx="7200939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70360" y="4038600"/>
            <a:ext cx="72009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05840" y="1572768"/>
            <a:ext cx="3429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09160" y="1572768"/>
            <a:ext cx="3429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005840" y="2365861"/>
            <a:ext cx="3429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709160" y="1572768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09160" y="2365861"/>
            <a:ext cx="3429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loha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sk-SK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0310" y="685800"/>
            <a:ext cx="51435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610" y="762000"/>
            <a:ext cx="2532850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70310" y="685800"/>
            <a:ext cx="51435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5610" y="3554104"/>
            <a:ext cx="2532850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loha"/>
          <p:cNvSpPr/>
          <p:nvPr/>
        </p:nvSpPr>
        <p:spPr>
          <a:xfrm>
            <a:off x="1914" y="-1"/>
            <a:ext cx="9141714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 lang="sk-SK" dirty="0"/>
          </a:p>
        </p:txBody>
      </p:sp>
      <p:sp>
        <p:nvSpPr>
          <p:cNvPr id="8" name="Voda3"/>
          <p:cNvSpPr/>
          <p:nvPr/>
        </p:nvSpPr>
        <p:spPr>
          <a:xfrm>
            <a:off x="1914" y="6064102"/>
            <a:ext cx="9141714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9" name="Voda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069" y="6256182"/>
            <a:ext cx="9141714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Voda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069" y="5979395"/>
            <a:ext cx="9141714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005841" y="265176"/>
            <a:ext cx="713231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05840" y="1572768"/>
            <a:ext cx="713232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A592F5AE-E0D6-4354-8CAD-C6B3607B58B9}" type="datetimeFigureOut">
              <a:rPr lang="sk-SK" smtClean="0"/>
              <a:pPr/>
              <a:t>2. 2. 2022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D7B44ADB-DE09-4D16-968C-0018EF2CFCA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840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600">
          <p15:clr>
            <a:srgbClr val="F26B43"/>
          </p15:clr>
        </p15:guide>
        <p15:guide id="6" pos="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sk/" TargetMode="External"/><Relationship Id="rId2" Type="http://schemas.openxmlformats.org/officeDocument/2006/relationships/hyperlink" Target="http://www.wikipedia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Škola - základ života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UK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85728"/>
            <a:ext cx="4143404" cy="242889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Pribrzďovaný kultúrny rozlet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/>
              <a:t>Rozvoj kultúry </a:t>
            </a:r>
            <a:r>
              <a:rPr lang="sk-SK" sz="2600" dirty="0" smtClean="0"/>
              <a:t>na Slovensku mal svoje </a:t>
            </a:r>
            <a:r>
              <a:rPr lang="sk-SK" sz="2600" b="1" dirty="0" smtClean="0"/>
              <a:t>hranice</a:t>
            </a:r>
            <a:r>
              <a:rPr lang="sk-SK" sz="2600" dirty="0" smtClean="0"/>
              <a:t> a </a:t>
            </a:r>
            <a:r>
              <a:rPr lang="sk-SK" sz="2600" b="1" dirty="0" smtClean="0"/>
              <a:t>prekážky</a:t>
            </a:r>
            <a:r>
              <a:rPr lang="sk-SK" sz="2600" dirty="0" smtClean="0"/>
              <a:t>:</a:t>
            </a:r>
          </a:p>
          <a:p>
            <a:pPr>
              <a:buFontTx/>
              <a:buChar char="-"/>
            </a:pPr>
            <a:r>
              <a:rPr lang="sk-SK" sz="2600" dirty="0" smtClean="0"/>
              <a:t>Dlhoročný </a:t>
            </a:r>
            <a:r>
              <a:rPr lang="sk-SK" sz="2600" b="1" dirty="0" smtClean="0"/>
              <a:t>boj </a:t>
            </a:r>
            <a:r>
              <a:rPr lang="sk-SK" sz="2600" dirty="0" smtClean="0"/>
              <a:t>o </a:t>
            </a:r>
            <a:r>
              <a:rPr lang="sk-SK" sz="2600" b="1" dirty="0" smtClean="0"/>
              <a:t>vznik slovenskej vysokej školy technickej</a:t>
            </a:r>
          </a:p>
          <a:p>
            <a:pPr>
              <a:buFontTx/>
              <a:buChar char="-"/>
            </a:pPr>
            <a:r>
              <a:rPr lang="sk-SK" sz="2600" b="1" dirty="0" smtClean="0">
                <a:solidFill>
                  <a:srgbClr val="FF0000"/>
                </a:solidFill>
              </a:rPr>
              <a:t>Čechoslovakizmus</a:t>
            </a:r>
            <a:r>
              <a:rPr lang="sk-SK" sz="2600" dirty="0" smtClean="0"/>
              <a:t> </a:t>
            </a:r>
            <a:r>
              <a:rPr lang="sk-SK" sz="2600" dirty="0" smtClean="0">
                <a:solidFill>
                  <a:srgbClr val="FF0000"/>
                </a:solidFill>
              </a:rPr>
              <a:t>-=&gt; českí jazykovedci sa </a:t>
            </a:r>
            <a:r>
              <a:rPr lang="sk-SK" sz="2600" b="1" dirty="0" smtClean="0">
                <a:solidFill>
                  <a:srgbClr val="FF0000"/>
                </a:solidFill>
              </a:rPr>
              <a:t>umelo </a:t>
            </a:r>
            <a:r>
              <a:rPr lang="sk-SK" sz="2600" dirty="0" smtClean="0">
                <a:solidFill>
                  <a:srgbClr val="FF0000"/>
                </a:solidFill>
              </a:rPr>
              <a:t>snažili </a:t>
            </a:r>
            <a:r>
              <a:rPr lang="sk-SK" sz="2600" b="1" dirty="0" smtClean="0">
                <a:solidFill>
                  <a:srgbClr val="FF0000"/>
                </a:solidFill>
              </a:rPr>
              <a:t>zblížiť slovenčinu s češtinou</a:t>
            </a:r>
            <a:r>
              <a:rPr lang="sk-SK" sz="2600" b="1" dirty="0" smtClean="0"/>
              <a:t> </a:t>
            </a:r>
            <a:r>
              <a:rPr lang="sk-SK" sz="2600" dirty="0" smtClean="0"/>
              <a:t>(smutne známe je hlavne meno V. Vážneho, ktorý vypracoval Pravidlá slovenského pravopisu...)</a:t>
            </a:r>
          </a:p>
        </p:txBody>
      </p:sp>
      <p:pic>
        <p:nvPicPr>
          <p:cNvPr id="4" name="Obrázok 3" descr="pravidla slovenskeho pravopisu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929198"/>
            <a:ext cx="1785950" cy="19288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Protest mladej inteligencie...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600" dirty="0" smtClean="0"/>
              <a:t>Mladí </a:t>
            </a:r>
            <a:r>
              <a:rPr lang="sk-SK" sz="2600" b="1" dirty="0" smtClean="0"/>
              <a:t>slovenskí vysokoškoláci </a:t>
            </a:r>
            <a:r>
              <a:rPr lang="sk-SK" sz="2600" dirty="0" smtClean="0"/>
              <a:t>cítili potrebu prehovoriť, pomôcť Slovensku, zastať sa ho</a:t>
            </a:r>
            <a:r>
              <a:rPr lang="sk-SK" sz="2600" dirty="0" smtClean="0"/>
              <a:t>...</a:t>
            </a:r>
          </a:p>
          <a:p>
            <a:pPr algn="just">
              <a:buNone/>
            </a:pPr>
            <a:r>
              <a:rPr lang="sk-SK" sz="2600" dirty="0" smtClean="0"/>
              <a:t>	Na zjazde mladej slovenskej generácie </a:t>
            </a:r>
            <a:r>
              <a:rPr lang="sk-SK" sz="2600" b="1" dirty="0" smtClean="0"/>
              <a:t>v Turčianskych Tepliciach v roku 1932 </a:t>
            </a:r>
            <a:r>
              <a:rPr lang="sk-SK" sz="2600" dirty="0" smtClean="0"/>
              <a:t>otvorene </a:t>
            </a:r>
            <a:r>
              <a:rPr lang="sk-SK" sz="2600" b="1" dirty="0" smtClean="0"/>
              <a:t>kritizovali:</a:t>
            </a:r>
            <a:r>
              <a:rPr lang="sk-SK" sz="2600" dirty="0" smtClean="0"/>
              <a:t> </a:t>
            </a:r>
            <a:r>
              <a:rPr lang="sk-SK" sz="2600" b="1" dirty="0" smtClean="0"/>
              <a:t>centralizmus</a:t>
            </a:r>
            <a:r>
              <a:rPr lang="sk-SK" sz="2600" dirty="0" smtClean="0"/>
              <a:t>, </a:t>
            </a:r>
            <a:r>
              <a:rPr lang="sk-SK" sz="2600" b="1" dirty="0" smtClean="0"/>
              <a:t>korupciu</a:t>
            </a:r>
            <a:r>
              <a:rPr lang="sk-SK" sz="2600" dirty="0" smtClean="0"/>
              <a:t>, </a:t>
            </a:r>
            <a:r>
              <a:rPr lang="sk-SK" sz="2600" b="1" dirty="0" smtClean="0"/>
              <a:t>karierizmus </a:t>
            </a:r>
            <a:r>
              <a:rPr lang="sk-SK" sz="2600" dirty="0" smtClean="0"/>
              <a:t>a úzku stranícku politiku..</a:t>
            </a:r>
            <a:endParaRPr lang="sk-SK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 a iné 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www.wikipedia.cz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www.wikipedia.sk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Dejiny Slovenska: </a:t>
            </a:r>
            <a:r>
              <a:rPr lang="sk-SK" err="1" smtClean="0"/>
              <a:t>D</a:t>
            </a:r>
            <a:r>
              <a:rPr lang="sk-SK" smtClean="0"/>
              <a:t>. Kováč</a:t>
            </a:r>
            <a:r>
              <a:rPr lang="sk-SK" dirty="0" smtClean="0"/>
              <a:t>, NLN: 1998</a:t>
            </a:r>
          </a:p>
          <a:p>
            <a:pPr>
              <a:buNone/>
            </a:pPr>
            <a:r>
              <a:rPr lang="sk-SK" dirty="0" smtClean="0"/>
              <a:t>Pátrame po minulosti – dejepis 9: D. Kováč a kol., 2012</a:t>
            </a:r>
          </a:p>
          <a:p>
            <a:pPr>
              <a:buNone/>
            </a:pPr>
            <a:r>
              <a:rPr lang="sk-SK" dirty="0" smtClean="0"/>
              <a:t>Slovensko v 20. storočí: R. </a:t>
            </a:r>
            <a:r>
              <a:rPr lang="sk-SK" dirty="0" err="1" smtClean="0"/>
              <a:t>Letz</a:t>
            </a:r>
            <a:r>
              <a:rPr lang="sk-SK" dirty="0" smtClean="0"/>
              <a:t>, SPN: 2000</a:t>
            </a:r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Zlé podmienky školstva...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572768"/>
            <a:ext cx="7920880" cy="4142232"/>
          </a:xfrm>
        </p:spPr>
        <p:txBody>
          <a:bodyPr>
            <a:normAutofit/>
          </a:bodyPr>
          <a:lstStyle/>
          <a:p>
            <a:pPr algn="just"/>
            <a:r>
              <a:rPr lang="sk-SK" sz="2600" dirty="0" smtClean="0"/>
              <a:t>Do </a:t>
            </a:r>
            <a:r>
              <a:rPr lang="sk-SK" sz="2600" b="1" dirty="0" smtClean="0"/>
              <a:t>Československej republiky (1918 - 1938) Slovensko </a:t>
            </a:r>
            <a:r>
              <a:rPr lang="sk-SK" sz="2600" dirty="0" smtClean="0"/>
              <a:t>vstupovalo </a:t>
            </a:r>
            <a:r>
              <a:rPr lang="sk-SK" sz="2600" b="1" dirty="0" smtClean="0"/>
              <a:t>bez vlastného</a:t>
            </a:r>
            <a:r>
              <a:rPr lang="sk-SK" sz="2600" dirty="0" smtClean="0"/>
              <a:t> </a:t>
            </a:r>
            <a:r>
              <a:rPr lang="sk-SK" sz="2600" b="1" dirty="0" smtClean="0"/>
              <a:t>národného školstva.</a:t>
            </a:r>
            <a:endParaRPr lang="sk-SK" sz="2600" dirty="0" smtClean="0"/>
          </a:p>
          <a:p>
            <a:pPr algn="just"/>
            <a:r>
              <a:rPr lang="sk-SK" sz="2600" dirty="0" smtClean="0"/>
              <a:t>V zlých podmienkach tu živorilo 270 </a:t>
            </a:r>
            <a:r>
              <a:rPr lang="sk-SK" sz="2600" i="1" u="sng" dirty="0" smtClean="0"/>
              <a:t>ľudových cirkevných škôl</a:t>
            </a:r>
            <a:r>
              <a:rPr lang="sk-SK" sz="2600" dirty="0" smtClean="0"/>
              <a:t>, kde sa vyučovalo čiastočne po </a:t>
            </a:r>
            <a:r>
              <a:rPr lang="sk-SK" sz="2600" b="1" dirty="0" smtClean="0"/>
              <a:t>slovensky.</a:t>
            </a:r>
            <a:endParaRPr lang="sk-SK" sz="2600" b="1" dirty="0"/>
          </a:p>
        </p:txBody>
      </p:sp>
      <p:pic>
        <p:nvPicPr>
          <p:cNvPr id="4" name="Obrázok 3" descr="ľudová škol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368" y="4149080"/>
            <a:ext cx="2137792" cy="1741539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204341" y="4797152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Ľudová (základná)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škola</a:t>
            </a:r>
            <a:endParaRPr lang="sk-SK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Negramotnosť obyvateľstva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2768"/>
            <a:ext cx="7823206" cy="4142232"/>
          </a:xfrm>
        </p:spPr>
        <p:txBody>
          <a:bodyPr>
            <a:normAutofit/>
          </a:bodyPr>
          <a:lstStyle/>
          <a:p>
            <a:pPr algn="just"/>
            <a:r>
              <a:rPr lang="sk-SK" sz="2600" dirty="0"/>
              <a:t>v</a:t>
            </a:r>
            <a:r>
              <a:rPr lang="sk-SK" sz="2600" dirty="0" smtClean="0"/>
              <a:t>eľká časť slovenského obyvateľstva bola </a:t>
            </a:r>
            <a:r>
              <a:rPr lang="sk-SK" sz="2600" b="1" dirty="0" smtClean="0"/>
              <a:t>negramotná</a:t>
            </a:r>
            <a:r>
              <a:rPr lang="sk-SK" sz="2600" dirty="0" smtClean="0"/>
              <a:t> alebo mala iba najzákladnejšie vzdelanie </a:t>
            </a:r>
            <a:r>
              <a:rPr lang="sk-SK" sz="2600" dirty="0" smtClean="0">
                <a:sym typeface="Wingdings" pitchFamily="2" charset="2"/>
              </a:rPr>
              <a:t> </a:t>
            </a:r>
            <a:r>
              <a:rPr lang="sk-SK" sz="2600" dirty="0" smtClean="0">
                <a:solidFill>
                  <a:srgbClr val="FF0000"/>
                </a:solidFill>
                <a:sym typeface="Wingdings" pitchFamily="2" charset="2"/>
              </a:rPr>
              <a:t>dôsledok maďarizácie školstva</a:t>
            </a:r>
          </a:p>
          <a:p>
            <a:pPr algn="just"/>
            <a:r>
              <a:rPr lang="sk-SK" sz="2600" dirty="0" smtClean="0">
                <a:solidFill>
                  <a:srgbClr val="FF0000"/>
                </a:solidFill>
              </a:rPr>
              <a:t>prvoradá úloha </a:t>
            </a:r>
            <a:r>
              <a:rPr lang="sk-SK" sz="2600" dirty="0" smtClean="0">
                <a:sym typeface="Wingdings" pitchFamily="2" charset="2"/>
              </a:rPr>
              <a:t> </a:t>
            </a:r>
            <a:r>
              <a:rPr lang="sk-SK" sz="2600" b="1" dirty="0" smtClean="0">
                <a:sym typeface="Wingdings" pitchFamily="2" charset="2"/>
              </a:rPr>
              <a:t>obnovenie</a:t>
            </a:r>
            <a:r>
              <a:rPr lang="sk-SK" sz="2600" dirty="0" smtClean="0">
                <a:sym typeface="Wingdings" pitchFamily="2" charset="2"/>
              </a:rPr>
              <a:t> a </a:t>
            </a:r>
            <a:r>
              <a:rPr lang="sk-SK" sz="2600" b="1" dirty="0" smtClean="0">
                <a:sym typeface="Wingdings" pitchFamily="2" charset="2"/>
              </a:rPr>
              <a:t>budovanie slovenských škôl</a:t>
            </a:r>
            <a:endParaRPr lang="sk-SK" sz="2600" b="1" dirty="0"/>
          </a:p>
        </p:txBody>
      </p:sp>
      <p:pic>
        <p:nvPicPr>
          <p:cNvPr id="4" name="Obrázok 3" descr="rolnic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714752"/>
            <a:ext cx="2857504" cy="185738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180609" y="5572140"/>
            <a:ext cx="2214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Slovensko bolo 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prevažne agrárne.</a:t>
            </a:r>
            <a:endParaRPr lang="sk-SK" sz="2000" dirty="0">
              <a:solidFill>
                <a:schemeClr val="accent2"/>
              </a:solidFill>
            </a:endParaRPr>
          </a:p>
        </p:txBody>
      </p:sp>
      <p:pic>
        <p:nvPicPr>
          <p:cNvPr id="6" name="Obrázok 5" descr="rekonstr. skoly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3946" y="3661879"/>
            <a:ext cx="2466975" cy="180134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571472" y="5429264"/>
            <a:ext cx="2515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Na obrázku môžeme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vidieť rekonštrukciu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starej školy.</a:t>
            </a:r>
            <a:endParaRPr lang="sk-SK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Budovanie škôl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600" dirty="0" smtClean="0"/>
              <a:t>V krátkom čase sa </a:t>
            </a:r>
            <a:r>
              <a:rPr lang="sk-SK" sz="2600" b="1" dirty="0" smtClean="0"/>
              <a:t>poslovenčili</a:t>
            </a:r>
            <a:r>
              <a:rPr lang="sk-SK" sz="2600" dirty="0" smtClean="0"/>
              <a:t> alebo </a:t>
            </a:r>
            <a:r>
              <a:rPr lang="sk-SK" sz="2600" b="1" dirty="0" smtClean="0"/>
              <a:t>otvárali </a:t>
            </a:r>
            <a:r>
              <a:rPr lang="sk-SK" sz="2600" dirty="0" smtClean="0"/>
              <a:t>nové školy:</a:t>
            </a:r>
          </a:p>
          <a:p>
            <a:pPr marL="617220" indent="-571500">
              <a:buFont typeface="+mj-lt"/>
              <a:buAutoNum type="romanUcPeriod"/>
            </a:pPr>
            <a:r>
              <a:rPr lang="sk-SK" sz="2600" b="1" dirty="0" smtClean="0"/>
              <a:t>Ľudové </a:t>
            </a:r>
            <a:r>
              <a:rPr lang="sk-SK" sz="2600" dirty="0" smtClean="0"/>
              <a:t>(základné)</a:t>
            </a:r>
          </a:p>
          <a:p>
            <a:pPr marL="617220" indent="-571500">
              <a:buFont typeface="+mj-lt"/>
              <a:buAutoNum type="romanUcPeriod"/>
            </a:pPr>
            <a:r>
              <a:rPr lang="sk-SK" sz="2600" b="1" dirty="0" smtClean="0"/>
              <a:t>Stredné</a:t>
            </a:r>
          </a:p>
          <a:p>
            <a:pPr marL="617220" indent="-571500">
              <a:buFont typeface="+mj-lt"/>
              <a:buAutoNum type="romanUcPeriod"/>
            </a:pPr>
            <a:r>
              <a:rPr lang="sk-SK" sz="2600" b="1" dirty="0" smtClean="0"/>
              <a:t>Odborné                       </a:t>
            </a:r>
          </a:p>
          <a:p>
            <a:pPr marL="617220" indent="-571500">
              <a:buFont typeface="+mj-lt"/>
              <a:buAutoNum type="romanUcPeriod"/>
            </a:pPr>
            <a:r>
              <a:rPr lang="sk-SK" sz="2600" b="1" dirty="0" smtClean="0"/>
              <a:t>Učňovské</a:t>
            </a:r>
          </a:p>
          <a:p>
            <a:pPr marL="617220" indent="-571500">
              <a:buNone/>
            </a:pPr>
            <a:endParaRPr lang="sk-SK" sz="2600" dirty="0"/>
          </a:p>
        </p:txBody>
      </p:sp>
      <p:sp>
        <p:nvSpPr>
          <p:cNvPr id="4" name="BlokTextu 3"/>
          <p:cNvSpPr txBox="1"/>
          <p:nvPr/>
        </p:nvSpPr>
        <p:spPr>
          <a:xfrm>
            <a:off x="1737346" y="5013176"/>
            <a:ext cx="624081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400" b="1" dirty="0" smtClean="0">
                <a:solidFill>
                  <a:srgbClr val="FF0000"/>
                </a:solidFill>
              </a:rPr>
              <a:t>Postupne ustupovala aj negramotnosť </a:t>
            </a:r>
          </a:p>
          <a:p>
            <a:pPr algn="ctr">
              <a:lnSpc>
                <a:spcPct val="90000"/>
              </a:lnSpc>
            </a:pPr>
            <a:r>
              <a:rPr lang="sk-SK" sz="2400" b="1" dirty="0" smtClean="0">
                <a:solidFill>
                  <a:srgbClr val="FF0000"/>
                </a:solidFill>
              </a:rPr>
              <a:t>slovenského obyvateľstva.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857752" y="3214686"/>
            <a:ext cx="3844322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k-SK" sz="2400" dirty="0" smtClean="0">
                <a:solidFill>
                  <a:schemeClr val="accent2"/>
                </a:solidFill>
              </a:rPr>
              <a:t>Popri sebe existovali školy: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k-SK" sz="2400" b="1" dirty="0" smtClean="0">
                <a:solidFill>
                  <a:schemeClr val="accent2"/>
                </a:solidFill>
              </a:rPr>
              <a:t> štátne,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k-SK" sz="2400" b="1" dirty="0" smtClean="0">
                <a:solidFill>
                  <a:schemeClr val="accent2"/>
                </a:solidFill>
              </a:rPr>
              <a:t> cirkevné,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k-SK" sz="2400" b="1" dirty="0" smtClean="0">
                <a:solidFill>
                  <a:schemeClr val="accent2"/>
                </a:solidFill>
              </a:rPr>
              <a:t> súkromné. </a:t>
            </a:r>
            <a:endParaRPr lang="sk-SK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Pomoc z Čiech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572768"/>
            <a:ext cx="7382584" cy="4142232"/>
          </a:xfrm>
        </p:spPr>
        <p:txBody>
          <a:bodyPr>
            <a:normAutofit/>
          </a:bodyPr>
          <a:lstStyle/>
          <a:p>
            <a:pPr algn="just"/>
            <a:r>
              <a:rPr lang="sk-SK" sz="2600" b="1" dirty="0" smtClean="0"/>
              <a:t>Počet škôl </a:t>
            </a:r>
            <a:r>
              <a:rPr lang="sk-SK" sz="2600" dirty="0" smtClean="0"/>
              <a:t>na Slovensku utešene r</a:t>
            </a:r>
            <a:r>
              <a:rPr lang="sk-SK" sz="2600" b="1" dirty="0" smtClean="0"/>
              <a:t>ástol, </a:t>
            </a:r>
            <a:r>
              <a:rPr lang="sk-SK" sz="2600" dirty="0" smtClean="0"/>
              <a:t>ale vznikol iný problém. Bol akútny </a:t>
            </a:r>
            <a:r>
              <a:rPr lang="sk-SK" sz="2600" b="1" dirty="0" smtClean="0"/>
              <a:t>nedostatok:</a:t>
            </a:r>
          </a:p>
          <a:p>
            <a:pPr marL="560070" indent="-514350" algn="just">
              <a:buFont typeface="+mj-lt"/>
              <a:buAutoNum type="alphaLcPeriod"/>
            </a:pPr>
            <a:r>
              <a:rPr lang="sk-SK" sz="2600" b="1" dirty="0" smtClean="0">
                <a:solidFill>
                  <a:srgbClr val="FF0000"/>
                </a:solidFill>
              </a:rPr>
              <a:t>Školských budov</a:t>
            </a:r>
          </a:p>
          <a:p>
            <a:pPr marL="560070" indent="-514350" algn="just">
              <a:buFont typeface="+mj-lt"/>
              <a:buAutoNum type="alphaLcPeriod"/>
            </a:pPr>
            <a:r>
              <a:rPr lang="sk-SK" sz="2600" b="1" dirty="0" smtClean="0">
                <a:solidFill>
                  <a:srgbClr val="FF0000"/>
                </a:solidFill>
              </a:rPr>
              <a:t>Učiteľov</a:t>
            </a:r>
          </a:p>
          <a:p>
            <a:pPr marL="560070" indent="-514350" algn="just">
              <a:buFont typeface="+mj-lt"/>
              <a:buAutoNum type="alphaLcPeriod"/>
            </a:pPr>
            <a:r>
              <a:rPr lang="sk-SK" sz="2600" b="1" dirty="0" smtClean="0">
                <a:solidFill>
                  <a:srgbClr val="FF0000"/>
                </a:solidFill>
              </a:rPr>
              <a:t>Učebníc </a:t>
            </a:r>
          </a:p>
          <a:p>
            <a:pPr marL="560070" indent="-514350">
              <a:buNone/>
            </a:pPr>
            <a:r>
              <a:rPr lang="sk-SK" sz="2600" b="1" dirty="0" smtClean="0">
                <a:solidFill>
                  <a:srgbClr val="FF0000"/>
                </a:solidFill>
              </a:rPr>
              <a:t>    </a:t>
            </a:r>
            <a:endParaRPr lang="sk-SK" sz="2600" b="1" dirty="0">
              <a:solidFill>
                <a:srgbClr val="FF0000"/>
              </a:solidFill>
            </a:endParaRPr>
          </a:p>
        </p:txBody>
      </p:sp>
      <p:pic>
        <p:nvPicPr>
          <p:cNvPr id="4" name="Obrázok 3" descr="skola v minulost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924943"/>
            <a:ext cx="2714625" cy="168592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220072" y="4653136"/>
            <a:ext cx="3740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Najvážnejším problémom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bol </a:t>
            </a:r>
            <a:r>
              <a:rPr lang="sk-SK" sz="2000" b="1" dirty="0" smtClean="0">
                <a:solidFill>
                  <a:schemeClr val="accent2"/>
                </a:solidFill>
              </a:rPr>
              <a:t>nedostatok učiteľov pre</a:t>
            </a:r>
          </a:p>
          <a:p>
            <a:pPr algn="ctr">
              <a:lnSpc>
                <a:spcPct val="90000"/>
              </a:lnSpc>
            </a:pPr>
            <a:r>
              <a:rPr lang="sk-SK" sz="2000" b="1" dirty="0" smtClean="0">
                <a:solidFill>
                  <a:schemeClr val="accent2"/>
                </a:solidFill>
              </a:rPr>
              <a:t>všetky typy škôl</a:t>
            </a:r>
            <a:r>
              <a:rPr lang="sk-SK" sz="2000" dirty="0" smtClean="0">
                <a:solidFill>
                  <a:schemeClr val="accent2"/>
                </a:solidFill>
              </a:rPr>
              <a:t>.</a:t>
            </a:r>
            <a:endParaRPr lang="sk-SK" sz="2000" dirty="0">
              <a:solidFill>
                <a:schemeClr val="accent2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043608" y="4797152"/>
            <a:ext cx="352839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/>
              <a:t>Na Slovensku </a:t>
            </a:r>
            <a:r>
              <a:rPr lang="sk-SK" sz="2000" b="1" dirty="0" smtClean="0"/>
              <a:t>pomáhali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/>
              <a:t>pri </a:t>
            </a:r>
            <a:r>
              <a:rPr lang="sk-SK" sz="2000" b="1" dirty="0" smtClean="0"/>
              <a:t>výchove</a:t>
            </a:r>
            <a:r>
              <a:rPr lang="sk-SK" sz="2000" dirty="0" smtClean="0"/>
              <a:t> a </a:t>
            </a:r>
            <a:r>
              <a:rPr lang="sk-SK" sz="2000" b="1" dirty="0" smtClean="0"/>
              <a:t>vzdelávaní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/>
              <a:t>aj </a:t>
            </a:r>
            <a:r>
              <a:rPr lang="sk-SK" sz="2000" b="1" dirty="0" smtClean="0"/>
              <a:t>učitelia z Čiech.</a:t>
            </a:r>
            <a:endParaRPr lang="sk-SK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1052736"/>
            <a:ext cx="7132320" cy="4142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2600" dirty="0" smtClean="0"/>
              <a:t>- pomoc učiteľov z Čiech mala „svetlé „aj „tienisté“ stránky:</a:t>
            </a:r>
          </a:p>
          <a:p>
            <a:pPr algn="just"/>
            <a:r>
              <a:rPr lang="sk-SK" sz="2600" dirty="0">
                <a:solidFill>
                  <a:srgbClr val="FF0000"/>
                </a:solidFill>
              </a:rPr>
              <a:t>i</a:t>
            </a:r>
            <a:r>
              <a:rPr lang="sk-SK" sz="2600" dirty="0" smtClean="0">
                <a:solidFill>
                  <a:srgbClr val="FF0000"/>
                </a:solidFill>
              </a:rPr>
              <a:t>ch pomoc mala význam dovtedy, kým neodrástla nová generácia slovenských pedagógov na učiteľských ústavoch</a:t>
            </a:r>
          </a:p>
          <a:p>
            <a:pPr algn="just"/>
            <a:r>
              <a:rPr lang="sk-SK" sz="2600" dirty="0" smtClean="0">
                <a:solidFill>
                  <a:srgbClr val="00B050"/>
                </a:solidFill>
              </a:rPr>
              <a:t>Nevýhodou však bolo, že po dorastení novej učiteľskej generácie, mala problém sa zamestnať, pretože pracovné pozície boli obsadené českými pedagógmi, ktorí  podporovali ideu „čechoslovakizmu“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Vznik Univerzity Komenského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600" dirty="0" smtClean="0"/>
              <a:t>V roku </a:t>
            </a:r>
            <a:r>
              <a:rPr lang="sk-SK" sz="2600" b="1" dirty="0" smtClean="0"/>
              <a:t>1919</a:t>
            </a:r>
            <a:r>
              <a:rPr lang="sk-SK" sz="2600" dirty="0" smtClean="0"/>
              <a:t> bola v Bratislave vybudovaná prvá moderná slovenská vysoká škola = </a:t>
            </a:r>
            <a:r>
              <a:rPr lang="sk-SK" sz="2600" b="1" dirty="0" smtClean="0"/>
              <a:t>Univerzita Komenského </a:t>
            </a:r>
            <a:r>
              <a:rPr lang="sk-SK" sz="2600" dirty="0" smtClean="0"/>
              <a:t>(najskôr otvorila tri fakulty: filozofickú, právnickú a lekársku)</a:t>
            </a:r>
          </a:p>
          <a:p>
            <a:pPr algn="just"/>
            <a:r>
              <a:rPr lang="sk-SK" sz="2600" dirty="0" smtClean="0"/>
              <a:t>Pre Slovákov mala </a:t>
            </a:r>
            <a:r>
              <a:rPr lang="sk-SK" sz="2600" b="1" dirty="0" smtClean="0"/>
              <a:t>nesmierny význam</a:t>
            </a:r>
            <a:r>
              <a:rPr lang="sk-SK" sz="2600" dirty="0" smtClean="0"/>
              <a:t> </a:t>
            </a:r>
            <a:r>
              <a:rPr lang="sk-SK" sz="2600" dirty="0" smtClean="0">
                <a:sym typeface="Wingdings" pitchFamily="2" charset="2"/>
              </a:rPr>
              <a:t> </a:t>
            </a:r>
            <a:r>
              <a:rPr lang="sk-SK" sz="2600" b="1" dirty="0" smtClean="0">
                <a:sym typeface="Wingdings" pitchFamily="2" charset="2"/>
              </a:rPr>
              <a:t>vychovala</a:t>
            </a:r>
            <a:r>
              <a:rPr lang="sk-SK" sz="2600" dirty="0" smtClean="0">
                <a:sym typeface="Wingdings" pitchFamily="2" charset="2"/>
              </a:rPr>
              <a:t> stovky príslušníkov slovenskej </a:t>
            </a:r>
            <a:r>
              <a:rPr lang="sk-SK" sz="2600" b="1" dirty="0" smtClean="0">
                <a:sym typeface="Wingdings" pitchFamily="2" charset="2"/>
              </a:rPr>
              <a:t>inteligencie</a:t>
            </a:r>
            <a:r>
              <a:rPr lang="sk-SK" sz="2600" dirty="0" smtClean="0">
                <a:sym typeface="Wingdings" pitchFamily="2" charset="2"/>
              </a:rPr>
              <a:t> (lekárov, právnikov, učiteľov...)</a:t>
            </a:r>
            <a:endParaRPr lang="sk-SK" sz="2600" dirty="0"/>
          </a:p>
        </p:txBody>
      </p:sp>
      <p:pic>
        <p:nvPicPr>
          <p:cNvPr id="4" name="Obrázok 3" descr="UK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653136"/>
            <a:ext cx="2571768" cy="150247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801418" y="5143512"/>
            <a:ext cx="334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Popri UK vznikla aj </a:t>
            </a:r>
            <a:r>
              <a:rPr lang="sk-SK" sz="2000" b="1" dirty="0" smtClean="0">
                <a:solidFill>
                  <a:schemeClr val="accent2"/>
                </a:solidFill>
              </a:rPr>
              <a:t>Učená</a:t>
            </a:r>
          </a:p>
          <a:p>
            <a:pPr algn="ctr">
              <a:lnSpc>
                <a:spcPct val="90000"/>
              </a:lnSpc>
            </a:pPr>
            <a:r>
              <a:rPr lang="sk-SK" sz="2000" b="1" dirty="0" smtClean="0">
                <a:solidFill>
                  <a:schemeClr val="accent2"/>
                </a:solidFill>
              </a:rPr>
              <a:t>spoločnosť Šafárikova =</a:t>
            </a:r>
            <a:endParaRPr lang="sk-SK" sz="2000" dirty="0" smtClean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vedecký výskum </a:t>
            </a:r>
            <a:endParaRPr lang="sk-SK" sz="2000" dirty="0">
              <a:solidFill>
                <a:schemeClr val="accent2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786182" y="6143644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Budova UK</a:t>
            </a:r>
            <a:endParaRPr lang="sk-SK" sz="2000" dirty="0">
              <a:solidFill>
                <a:schemeClr val="accent2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0" y="4725144"/>
            <a:ext cx="32038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Pôvodne </a:t>
            </a:r>
            <a:r>
              <a:rPr lang="sk-SK" sz="2000" b="1" dirty="0" smtClean="0">
                <a:solidFill>
                  <a:schemeClr val="accent2"/>
                </a:solidFill>
              </a:rPr>
              <a:t>v Košiciach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vznikla v roku </a:t>
            </a:r>
            <a:r>
              <a:rPr lang="sk-SK" sz="2000" b="1" dirty="0" smtClean="0">
                <a:solidFill>
                  <a:schemeClr val="accent2"/>
                </a:solidFill>
              </a:rPr>
              <a:t>1938</a:t>
            </a:r>
          </a:p>
          <a:p>
            <a:pPr algn="ctr">
              <a:lnSpc>
                <a:spcPct val="90000"/>
              </a:lnSpc>
            </a:pPr>
            <a:r>
              <a:rPr lang="sk-SK" sz="2000" b="1" dirty="0" smtClean="0">
                <a:solidFill>
                  <a:schemeClr val="accent2"/>
                </a:solidFill>
              </a:rPr>
              <a:t>Vysoká škola technická</a:t>
            </a:r>
            <a:r>
              <a:rPr lang="sk-SK" sz="2000" dirty="0" smtClean="0">
                <a:solidFill>
                  <a:schemeClr val="accent2"/>
                </a:solidFill>
              </a:rPr>
              <a:t>,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neskôr sa presťahovala do 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Bratislavy </a:t>
            </a:r>
            <a:endParaRPr lang="sk-SK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Význam slovenského školstva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600" dirty="0" smtClean="0"/>
              <a:t>Rozvoj </a:t>
            </a:r>
            <a:r>
              <a:rPr lang="sk-SK" sz="2600" b="1" dirty="0" smtClean="0"/>
              <a:t>slovenského školstva</a:t>
            </a:r>
            <a:r>
              <a:rPr lang="sk-SK" sz="2600" dirty="0" smtClean="0"/>
              <a:t> mal aj </a:t>
            </a:r>
            <a:r>
              <a:rPr lang="sk-SK" sz="2600" b="1" dirty="0" smtClean="0"/>
              <a:t>kultúrny význam</a:t>
            </a:r>
            <a:r>
              <a:rPr lang="sk-SK" sz="2600" dirty="0" smtClean="0"/>
              <a:t> =&gt; </a:t>
            </a:r>
            <a:r>
              <a:rPr lang="sk-SK" sz="2600" u="sng" dirty="0" smtClean="0"/>
              <a:t>učitelia na dedinách a v menších mestách boli aj organizátormi kultúrneho života</a:t>
            </a:r>
          </a:p>
          <a:p>
            <a:pPr algn="just"/>
            <a:r>
              <a:rPr lang="sk-SK" sz="2600" dirty="0" smtClean="0"/>
              <a:t>Mnohí </a:t>
            </a:r>
            <a:r>
              <a:rPr lang="sk-SK" sz="2600" smtClean="0"/>
              <a:t>absolventi stredných </a:t>
            </a:r>
            <a:r>
              <a:rPr lang="sk-SK" sz="2600" dirty="0" smtClean="0"/>
              <a:t>škôl </a:t>
            </a:r>
            <a:r>
              <a:rPr lang="sk-SK" sz="2600" dirty="0" smtClean="0">
                <a:sym typeface="Wingdings" pitchFamily="2" charset="2"/>
              </a:rPr>
              <a:t> </a:t>
            </a:r>
            <a:r>
              <a:rPr lang="sk-SK" sz="2600" b="1" dirty="0" smtClean="0">
                <a:sym typeface="Wingdings" pitchFamily="2" charset="2"/>
              </a:rPr>
              <a:t>vysokoškolské štúdium </a:t>
            </a:r>
            <a:r>
              <a:rPr lang="sk-SK" sz="2600" dirty="0" smtClean="0">
                <a:sym typeface="Wingdings" pitchFamily="2" charset="2"/>
              </a:rPr>
              <a:t>(hlavne </a:t>
            </a:r>
            <a:r>
              <a:rPr lang="sk-SK" sz="2600" i="1" dirty="0" smtClean="0">
                <a:sym typeface="Wingdings" pitchFamily="2" charset="2"/>
              </a:rPr>
              <a:t>Bratislava</a:t>
            </a:r>
            <a:r>
              <a:rPr lang="sk-SK" sz="2600" dirty="0" smtClean="0">
                <a:sym typeface="Wingdings" pitchFamily="2" charset="2"/>
              </a:rPr>
              <a:t> a </a:t>
            </a:r>
            <a:r>
              <a:rPr lang="sk-SK" sz="2600" i="1" dirty="0" smtClean="0">
                <a:sym typeface="Wingdings" pitchFamily="2" charset="2"/>
              </a:rPr>
              <a:t>Praha)</a:t>
            </a:r>
            <a:endParaRPr lang="sk-SK" sz="2600" i="1" dirty="0"/>
          </a:p>
        </p:txBody>
      </p:sp>
      <p:pic>
        <p:nvPicPr>
          <p:cNvPr id="4" name="Obrázok 3" descr="karlova univerzita.jpeg"/>
          <p:cNvPicPr>
            <a:picLocks noChangeAspect="1"/>
          </p:cNvPicPr>
          <p:nvPr/>
        </p:nvPicPr>
        <p:blipFill>
          <a:blip r:embed="rId2" cstate="print"/>
          <a:srcRect b="25275"/>
          <a:stretch>
            <a:fillRect/>
          </a:stretch>
        </p:blipFill>
        <p:spPr>
          <a:xfrm>
            <a:off x="857224" y="4357694"/>
            <a:ext cx="1762125" cy="194310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14348" y="6211669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Karlova univerzita </a:t>
            </a:r>
          </a:p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v Prahe</a:t>
            </a:r>
            <a:endParaRPr lang="sk-SK" sz="2000" dirty="0">
              <a:solidFill>
                <a:schemeClr val="accent2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843808" y="4729081"/>
            <a:ext cx="576064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b="1" dirty="0" smtClean="0">
                <a:solidFill>
                  <a:srgbClr val="FF0000"/>
                </a:solidFill>
              </a:rPr>
              <a:t>Vznikala nová vzdelaná generácia</a:t>
            </a:r>
          </a:p>
          <a:p>
            <a:pPr algn="ctr">
              <a:lnSpc>
                <a:spcPct val="90000"/>
              </a:lnSpc>
            </a:pPr>
            <a:r>
              <a:rPr lang="sk-SK" sz="2000" b="1" dirty="0" smtClean="0">
                <a:solidFill>
                  <a:srgbClr val="FF0000"/>
                </a:solidFill>
              </a:rPr>
              <a:t>Slovákov, ktorá bola zakladateľskou generáciou</a:t>
            </a:r>
          </a:p>
          <a:p>
            <a:pPr algn="ctr">
              <a:lnSpc>
                <a:spcPct val="90000"/>
              </a:lnSpc>
            </a:pPr>
            <a:r>
              <a:rPr lang="sk-SK" sz="2000" b="1" dirty="0" smtClean="0">
                <a:solidFill>
                  <a:srgbClr val="FF0000"/>
                </a:solidFill>
              </a:rPr>
              <a:t>pre slovenskú vedu a umenie!</a:t>
            </a:r>
            <a:endParaRPr lang="sk-SK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Rozvoj umenia na Slovensku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/>
              <a:t>Pre rozvoj umeleckého života na Slovensku mal veľký význam vznik:</a:t>
            </a:r>
          </a:p>
          <a:p>
            <a:pPr marL="560070" indent="-514350">
              <a:buFont typeface="+mj-lt"/>
              <a:buAutoNum type="arabicPeriod"/>
            </a:pPr>
            <a:r>
              <a:rPr lang="sk-SK" sz="2600" b="1" dirty="0" smtClean="0"/>
              <a:t>Hudobnej a dramatickej akadémie (</a:t>
            </a:r>
            <a:r>
              <a:rPr lang="sk-SK" sz="2600" b="1" dirty="0" smtClean="0"/>
              <a:t>konzervatórium) </a:t>
            </a:r>
            <a:r>
              <a:rPr lang="sk-SK" sz="2600" dirty="0" smtClean="0"/>
              <a:t>-  </a:t>
            </a:r>
            <a:r>
              <a:rPr lang="sk-SK" sz="2600" dirty="0" smtClean="0">
                <a:solidFill>
                  <a:srgbClr val="FF0000"/>
                </a:solidFill>
              </a:rPr>
              <a:t>1919</a:t>
            </a:r>
          </a:p>
          <a:p>
            <a:pPr marL="560070" indent="-514350">
              <a:buFont typeface="+mj-lt"/>
              <a:buAutoNum type="arabicPeriod"/>
            </a:pPr>
            <a:r>
              <a:rPr lang="sk-SK" sz="2600" b="1" dirty="0" smtClean="0"/>
              <a:t>Školy umeleckých remesiel (ŠUR)</a:t>
            </a:r>
            <a:r>
              <a:rPr lang="sk-SK" sz="2600" dirty="0" smtClean="0"/>
              <a:t> - </a:t>
            </a:r>
            <a:r>
              <a:rPr lang="sk-SK" sz="2600" dirty="0" smtClean="0">
                <a:solidFill>
                  <a:srgbClr val="FF0000"/>
                </a:solidFill>
              </a:rPr>
              <a:t>1928</a:t>
            </a:r>
            <a:endParaRPr lang="sk-SK" sz="2600" dirty="0">
              <a:solidFill>
                <a:srgbClr val="FF0000"/>
              </a:solidFill>
            </a:endParaRPr>
          </a:p>
        </p:txBody>
      </p:sp>
      <p:pic>
        <p:nvPicPr>
          <p:cNvPr id="4" name="Obrázok 3" descr="konzervatóriu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4500570"/>
            <a:ext cx="2143140" cy="1571636"/>
          </a:xfrm>
          <a:prstGeom prst="rect">
            <a:avLst/>
          </a:prstGeom>
        </p:spPr>
      </p:pic>
      <p:pic>
        <p:nvPicPr>
          <p:cNvPr id="6" name="Obrázok 5" descr="šur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4643446"/>
            <a:ext cx="1865376" cy="142876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643702" y="6072206"/>
            <a:ext cx="702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ŠUR</a:t>
            </a:r>
            <a:endParaRPr lang="sk-SK" sz="2000" dirty="0">
              <a:solidFill>
                <a:schemeClr val="accent2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714348" y="607220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2000" dirty="0" smtClean="0">
                <a:solidFill>
                  <a:schemeClr val="accent2"/>
                </a:solidFill>
              </a:rPr>
              <a:t>Konzervatórium </a:t>
            </a:r>
            <a:endParaRPr lang="sk-SK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000">
            <a:solidFill>
              <a:schemeClr val="accent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Úrovne poznania - 7.rocnik</Template>
  <TotalTime>401</TotalTime>
  <Words>530</Words>
  <Application>Microsoft Office PowerPoint</Application>
  <PresentationFormat>Prezentácia na obrazovke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Ocean 16x9</vt:lpstr>
      <vt:lpstr>Škola - základ života</vt:lpstr>
      <vt:lpstr>Zlé podmienky školstva...</vt:lpstr>
      <vt:lpstr>Negramotnosť obyvateľstva </vt:lpstr>
      <vt:lpstr>Budovanie škôl</vt:lpstr>
      <vt:lpstr>Pomoc z Čiech</vt:lpstr>
      <vt:lpstr>Prezentácia programu PowerPoint</vt:lpstr>
      <vt:lpstr>Vznik Univerzity Komenského</vt:lpstr>
      <vt:lpstr>Význam slovenského školstva</vt:lpstr>
      <vt:lpstr>Rozvoj umenia na Slovensku</vt:lpstr>
      <vt:lpstr>Pribrzďovaný kultúrny rozlet </vt:lpstr>
      <vt:lpstr>Protest mladej inteligencie...</vt:lpstr>
      <vt:lpstr>Použitá literatúra a iné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základ života</dc:title>
  <dc:creator>Valued Acer Customer</dc:creator>
  <cp:lastModifiedBy>Ucitel</cp:lastModifiedBy>
  <cp:revision>60</cp:revision>
  <dcterms:created xsi:type="dcterms:W3CDTF">2012-11-10T10:28:59Z</dcterms:created>
  <dcterms:modified xsi:type="dcterms:W3CDTF">2022-02-02T12:12:50Z</dcterms:modified>
</cp:coreProperties>
</file>