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5143500" type="screen16x9"/>
  <p:notesSz cx="6858000" cy="9144000"/>
  <p:embeddedFontLst>
    <p:embeddedFont>
      <p:font typeface="Nunito" charset="-18"/>
      <p:regular r:id="rId11"/>
      <p:bold r:id="rId12"/>
      <p:italic r:id="rId13"/>
      <p:boldItalic r:id="rId14"/>
    </p:embeddedFont>
    <p:embeddedFont>
      <p:font typeface="Calibri" pitchFamily="34" charset="0"/>
      <p:regular r:id="rId15"/>
      <p:bold r:id="rId16"/>
      <p:italic r:id="rId17"/>
      <p:boldItalic r:id="rId18"/>
    </p:embeddedFont>
    <p:embeddedFont>
      <p:font typeface="Roboto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-114" y="-25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c76c89cdb0_0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c76c89cdb0_0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c76c89cdb0_0_17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c76c89cdb0_0_17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c76c89cdb0_0_1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c76c89cdb0_0_1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c76c89cdb0_0_17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c76c89cdb0_0_17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c76c89cdb0_0_18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c76c89cdb0_0_18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c76c89cdb0_0_1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c76c89cdb0_0_1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c76c89cdb0_0_1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c76c89cdb0_0_1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/>
              <a:t>Zestaw ćwiczeń gimnastycznych</a:t>
            </a:r>
            <a:endParaRPr b="1"/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/>
              <a:t>KLASA V</a:t>
            </a:r>
            <a:endParaRPr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>
            <a:spLocks noGrp="1"/>
          </p:cNvSpPr>
          <p:nvPr>
            <p:ph type="title"/>
          </p:nvPr>
        </p:nvSpPr>
        <p:spPr>
          <a:xfrm>
            <a:off x="311700" y="160725"/>
            <a:ext cx="8520600" cy="88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4100" b="1"/>
              <a:t>Jazda na hulajnodze</a:t>
            </a:r>
            <a:endParaRPr sz="4100" b="1"/>
          </a:p>
        </p:txBody>
      </p:sp>
      <p:sp>
        <p:nvSpPr>
          <p:cNvPr id="135" name="Google Shape;135;p14"/>
          <p:cNvSpPr txBox="1">
            <a:spLocks noGrp="1"/>
          </p:cNvSpPr>
          <p:nvPr>
            <p:ph type="body" idx="1"/>
          </p:nvPr>
        </p:nvSpPr>
        <p:spPr>
          <a:xfrm>
            <a:off x="4420200" y="1234075"/>
            <a:ext cx="4108800" cy="31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Podczas jazdy na hulajnodze </a:t>
            </a:r>
            <a:r>
              <a:rPr lang="pl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wykorzystujemy więcej mięśni niż w czasie, gdy pedałujemy na rowerze. Sport ten pobudza do pracy mięśnie grzbietu, brzucha, pośladków  i nóg, pomagając je delikatnie rzeźbić oraz wpływając na zwiększenie się formy, lepszą kondycję oraz spalanie tłuszczu. 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l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Jazda na hulajnodze może być traktowana jako trening wysiłkowy. Dodatkowo, sport ten wymaga stałego utrzymywania równowagi, co nie tylko zwiększa koncentrację, ale i pomaga rzeźbić mięśnie ramion.</a:t>
            </a:r>
            <a:endParaRPr/>
          </a:p>
        </p:txBody>
      </p:sp>
      <p:pic>
        <p:nvPicPr>
          <p:cNvPr id="136" name="Google Shape;13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950" y="1234075"/>
            <a:ext cx="3665603" cy="3015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 txBox="1">
            <a:spLocks noGrp="1"/>
          </p:cNvSpPr>
          <p:nvPr>
            <p:ph type="title"/>
          </p:nvPr>
        </p:nvSpPr>
        <p:spPr>
          <a:xfrm>
            <a:off x="819150" y="391800"/>
            <a:ext cx="7505700" cy="84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100" b="1"/>
              <a:t>Gra w piłkę nożną </a:t>
            </a:r>
            <a:endParaRPr sz="4100" b="1"/>
          </a:p>
        </p:txBody>
      </p:sp>
      <p:sp>
        <p:nvSpPr>
          <p:cNvPr id="142" name="Google Shape;142;p15"/>
          <p:cNvSpPr txBox="1">
            <a:spLocks noGrp="1"/>
          </p:cNvSpPr>
          <p:nvPr>
            <p:ph type="body" idx="1"/>
          </p:nvPr>
        </p:nvSpPr>
        <p:spPr>
          <a:xfrm>
            <a:off x="4470425" y="1598925"/>
            <a:ext cx="3495900" cy="264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3" name="Google Shape;14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150" y="1422100"/>
            <a:ext cx="3219298" cy="273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0425" y="1422100"/>
            <a:ext cx="3495974" cy="2781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700" b="1">
                <a:solidFill>
                  <a:srgbClr val="333333"/>
                </a:solidFill>
                <a:highlight>
                  <a:srgbClr val="F5F5F5"/>
                </a:highlight>
                <a:latin typeface="Roboto"/>
                <a:ea typeface="Roboto"/>
                <a:cs typeface="Roboto"/>
                <a:sym typeface="Roboto"/>
              </a:rPr>
              <a:t>Dlaczego warto grać w piłkę nożną?</a:t>
            </a:r>
            <a:endParaRPr sz="4300"/>
          </a:p>
        </p:txBody>
      </p:sp>
      <p:sp>
        <p:nvSpPr>
          <p:cNvPr id="150" name="Google Shape;150;p16"/>
          <p:cNvSpPr txBox="1">
            <a:spLocks noGrp="1"/>
          </p:cNvSpPr>
          <p:nvPr>
            <p:ph type="body" idx="1"/>
          </p:nvPr>
        </p:nvSpPr>
        <p:spPr>
          <a:xfrm>
            <a:off x="819150" y="1496850"/>
            <a:ext cx="7505700" cy="319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 b="1">
                <a:solidFill>
                  <a:srgbClr val="333333"/>
                </a:solidFill>
                <a:highlight>
                  <a:srgbClr val="F5F5F5"/>
                </a:highlight>
                <a:latin typeface="Roboto"/>
                <a:ea typeface="Roboto"/>
                <a:cs typeface="Roboto"/>
                <a:sym typeface="Roboto"/>
              </a:rPr>
              <a:t>1. Poprawia samopoczucie</a:t>
            </a:r>
            <a:endParaRPr sz="2000" b="1">
              <a:solidFill>
                <a:srgbClr val="333333"/>
              </a:solidFill>
              <a:highlight>
                <a:srgbClr val="F5F5F5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2000" b="1">
                <a:solidFill>
                  <a:srgbClr val="333333"/>
                </a:solidFill>
                <a:highlight>
                  <a:srgbClr val="F5F5F5"/>
                </a:highlight>
                <a:latin typeface="Roboto"/>
                <a:ea typeface="Roboto"/>
                <a:cs typeface="Roboto"/>
                <a:sym typeface="Roboto"/>
              </a:rPr>
              <a:t>2. Poprawia zdolność koncentracji i uczy dyscypliny.</a:t>
            </a:r>
            <a:endParaRPr sz="2000" b="1">
              <a:solidFill>
                <a:srgbClr val="333333"/>
              </a:solidFill>
              <a:highlight>
                <a:srgbClr val="F5F5F5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2000" b="1">
                <a:solidFill>
                  <a:srgbClr val="333333"/>
                </a:solidFill>
                <a:highlight>
                  <a:srgbClr val="F5F5F5"/>
                </a:highlight>
                <a:latin typeface="Roboto"/>
                <a:ea typeface="Roboto"/>
                <a:cs typeface="Roboto"/>
                <a:sym typeface="Roboto"/>
              </a:rPr>
              <a:t>3. Uczy zespołowości.</a:t>
            </a:r>
            <a:endParaRPr sz="2000" b="1">
              <a:solidFill>
                <a:srgbClr val="333333"/>
              </a:solidFill>
              <a:highlight>
                <a:srgbClr val="F5F5F5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2000" b="1">
                <a:solidFill>
                  <a:srgbClr val="333333"/>
                </a:solidFill>
                <a:highlight>
                  <a:srgbClr val="F5F5F5"/>
                </a:highlight>
                <a:latin typeface="Roboto"/>
                <a:ea typeface="Roboto"/>
                <a:cs typeface="Roboto"/>
                <a:sym typeface="Roboto"/>
              </a:rPr>
              <a:t>4. Poprawia gibkość i zmniejsza ryzyko urazów.</a:t>
            </a:r>
            <a:endParaRPr sz="2000" b="1">
              <a:solidFill>
                <a:srgbClr val="333333"/>
              </a:solidFill>
              <a:highlight>
                <a:srgbClr val="F5F5F5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2000" b="1">
                <a:solidFill>
                  <a:srgbClr val="333333"/>
                </a:solidFill>
                <a:highlight>
                  <a:srgbClr val="F5F5F5"/>
                </a:highlight>
                <a:latin typeface="Roboto"/>
                <a:ea typeface="Roboto"/>
                <a:cs typeface="Roboto"/>
                <a:sym typeface="Roboto"/>
              </a:rPr>
              <a:t>5. Ma wpływ na przemianę materii.</a:t>
            </a:r>
            <a:endParaRPr sz="2000" b="1">
              <a:solidFill>
                <a:srgbClr val="333333"/>
              </a:solidFill>
              <a:highlight>
                <a:srgbClr val="F5F5F5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2000" b="1">
                <a:solidFill>
                  <a:srgbClr val="333333"/>
                </a:solidFill>
                <a:highlight>
                  <a:srgbClr val="F5F5F5"/>
                </a:highlight>
                <a:latin typeface="Roboto"/>
                <a:ea typeface="Roboto"/>
                <a:cs typeface="Roboto"/>
                <a:sym typeface="Roboto"/>
              </a:rPr>
              <a:t>6. Wzmacnia narządy wewnętrzne</a:t>
            </a:r>
            <a:endParaRPr sz="2000" b="1">
              <a:solidFill>
                <a:srgbClr val="333333"/>
              </a:solidFill>
              <a:highlight>
                <a:srgbClr val="F5F5F5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000" b="1">
              <a:solidFill>
                <a:srgbClr val="333333"/>
              </a:solidFill>
              <a:highlight>
                <a:srgbClr val="F5F5F5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100" b="1"/>
              <a:t>Jazda na rolkach</a:t>
            </a:r>
            <a:endParaRPr sz="4100" b="1"/>
          </a:p>
        </p:txBody>
      </p:sp>
      <p:sp>
        <p:nvSpPr>
          <p:cNvPr id="156" name="Google Shape;156;p17"/>
          <p:cNvSpPr txBox="1">
            <a:spLocks noGrp="1"/>
          </p:cNvSpPr>
          <p:nvPr>
            <p:ph type="body" idx="1"/>
          </p:nvPr>
        </p:nvSpPr>
        <p:spPr>
          <a:xfrm>
            <a:off x="482200" y="1577200"/>
            <a:ext cx="4962600" cy="32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/>
          </a:bodyPr>
          <a:lstStyle/>
          <a:p>
            <a:pPr marL="457200" lvl="0" indent="-349250" algn="l" rtl="0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100000"/>
              <a:buFont typeface="Arial"/>
              <a:buAutoNum type="arabicPeriod"/>
            </a:pPr>
            <a:r>
              <a:rPr lang="pl" sz="7600" b="1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Skutecznie spala tkankę tłuszczową.</a:t>
            </a:r>
            <a:endParaRPr sz="7600" b="1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9250" algn="l" rtl="0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100000"/>
              <a:buFont typeface="Arial"/>
              <a:buAutoNum type="arabicPeriod"/>
            </a:pPr>
            <a:r>
              <a:rPr lang="pl" sz="7600" b="1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Nie obciąża stawów.</a:t>
            </a:r>
            <a:endParaRPr sz="7600" b="1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9250" algn="l" rtl="0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100000"/>
              <a:buFont typeface="Arial"/>
              <a:buAutoNum type="arabicPeriod"/>
            </a:pPr>
            <a:r>
              <a:rPr lang="pl" sz="7600" b="1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Poprawia kondycję.</a:t>
            </a:r>
            <a:endParaRPr sz="7600" b="1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9250" algn="l" rtl="0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100000"/>
              <a:buFont typeface="Arial"/>
              <a:buAutoNum type="arabicPeriod"/>
            </a:pPr>
            <a:r>
              <a:rPr lang="pl" sz="7600" b="1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Rozwija mięśnie nóg i pośladków.</a:t>
            </a:r>
            <a:endParaRPr sz="7600" b="1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9250" algn="l" rtl="0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100000"/>
              <a:buFont typeface="Arial"/>
              <a:buAutoNum type="arabicPeriod"/>
            </a:pPr>
            <a:r>
              <a:rPr lang="pl" sz="7600" b="1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Poprawia koordynację ruchową.</a:t>
            </a:r>
            <a:endParaRPr sz="7600" b="1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9250" algn="l" rtl="0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100000"/>
              <a:buFont typeface="Arial"/>
              <a:buAutoNum type="arabicPeriod"/>
            </a:pPr>
            <a:r>
              <a:rPr lang="pl" sz="7600" b="1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Dotlenia organizm.</a:t>
            </a:r>
            <a:endParaRPr sz="7600" b="1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9250" algn="l" rtl="0">
              <a:lnSpc>
                <a:spcPct val="123076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100000"/>
              <a:buFont typeface="Arial"/>
              <a:buAutoNum type="arabicPeriod"/>
            </a:pPr>
            <a:r>
              <a:rPr lang="pl" sz="7600" b="1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Rozwija kontakty towarzyskie.</a:t>
            </a:r>
            <a:endParaRPr sz="7600" b="1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23076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950" b="1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6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7" name="Google Shape;15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7200" y="1526975"/>
            <a:ext cx="2831298" cy="325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8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100" b="1"/>
              <a:t>Jazda na rowerze</a:t>
            </a:r>
            <a:endParaRPr sz="4100" b="1"/>
          </a:p>
        </p:txBody>
      </p:sp>
      <p:sp>
        <p:nvSpPr>
          <p:cNvPr id="163" name="Google Shape;163;p18"/>
          <p:cNvSpPr txBox="1">
            <a:spLocks noGrp="1"/>
          </p:cNvSpPr>
          <p:nvPr>
            <p:ph type="body" idx="1"/>
          </p:nvPr>
        </p:nvSpPr>
        <p:spPr>
          <a:xfrm>
            <a:off x="819150" y="1758025"/>
            <a:ext cx="3892500" cy="26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64" name="Google Shape;16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150" y="1758025"/>
            <a:ext cx="3892378" cy="2722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1950" y="1758025"/>
            <a:ext cx="4021200" cy="2722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800" b="1"/>
              <a:t>Zdrowe zalety jazdy na rowerze</a:t>
            </a:r>
            <a:endParaRPr sz="3800" b="1"/>
          </a:p>
        </p:txBody>
      </p:sp>
      <p:sp>
        <p:nvSpPr>
          <p:cNvPr id="171" name="Google Shape;171;p19"/>
          <p:cNvSpPr txBox="1">
            <a:spLocks noGrp="1"/>
          </p:cNvSpPr>
          <p:nvPr>
            <p:ph type="body" idx="1"/>
          </p:nvPr>
        </p:nvSpPr>
        <p:spPr>
          <a:xfrm>
            <a:off x="361650" y="1990725"/>
            <a:ext cx="8388300" cy="291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pl" sz="1781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Pobudzone do pracy mięśnie pobierają zapasy energii z komórek tłuszczowych, dzięki czemu nie tylko chudniemy, ale też normalizuje się poziom cukru we krwi.Regularne przejażdżki (3–4 razy w tygodniu) pozwalają bowiem obniżyć poziom „złego” cholesterolu i podwyższyć „dobrego”. Równy, jednostajny wysiłek sprawia, że zwiększa się pojemność płuc, krew jest dotleniona, a serce lepiej pracuje. Dzięki temu poprawia się ogólna wydolność organizmu. Wzrasta wytrzymałość i siła mięśni (szczególnie łydek i ud).</a:t>
            </a:r>
            <a:endParaRPr sz="1781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800"/>
              </a:spcBef>
              <a:spcAft>
                <a:spcPts val="1200"/>
              </a:spcAft>
              <a:buSzPts val="688"/>
              <a:buNone/>
            </a:pPr>
            <a:endParaRPr sz="812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"/>
          <p:cNvSpPr txBox="1">
            <a:spLocks noGrp="1"/>
          </p:cNvSpPr>
          <p:nvPr>
            <p:ph type="title"/>
          </p:nvPr>
        </p:nvSpPr>
        <p:spPr>
          <a:xfrm>
            <a:off x="819150" y="522375"/>
            <a:ext cx="7505700" cy="90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500" b="1"/>
              <a:t>Spacer</a:t>
            </a:r>
            <a:endParaRPr sz="4500" b="1"/>
          </a:p>
        </p:txBody>
      </p:sp>
      <p:sp>
        <p:nvSpPr>
          <p:cNvPr id="177" name="Google Shape;177;p20"/>
          <p:cNvSpPr txBox="1">
            <a:spLocks noGrp="1"/>
          </p:cNvSpPr>
          <p:nvPr>
            <p:ph type="body" idx="1"/>
          </p:nvPr>
        </p:nvSpPr>
        <p:spPr>
          <a:xfrm>
            <a:off x="723150" y="1486800"/>
            <a:ext cx="7601700" cy="33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l" sz="2162">
                <a:solidFill>
                  <a:srgbClr val="3E3D4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Spacer to jedna z najłatwiejszych form aktywności fizycznej.                         Jeżeli prowadzisz siedzący tryb życia, spędzając dużo czasu za biurkiem lub w samochodzie, spaceruj jak najwięcej.                         Aby podkręcić metabolizm, spróbuj wykonać co najmniej 15 000 kroków dziennie. Chodzenie nie jest skomplikowanym ćwiczeniem – nie będziesz musiała zwiększać liczby wykonywanych kroków, ani układać specjalnego programu treningowego. Wystarczy włożyć buty i wyjść      z domu. Na początek spróbuj krótkich, piętnasto-minutowych spacerów po posiłku. Lekki wysiłek po jedzeniu reguluje poziom cukru we krwi, dzięki czemu później nie będziesz miała ochoty na słodkości.</a:t>
            </a:r>
            <a:endParaRPr sz="3262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363</Words>
  <PresentationFormat>Pokaz na ekranie (16:9)</PresentationFormat>
  <Paragraphs>26</Paragraphs>
  <Slides>8</Slides>
  <Notes>8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3" baseType="lpstr">
      <vt:lpstr>Arial</vt:lpstr>
      <vt:lpstr>Nunito</vt:lpstr>
      <vt:lpstr>Calibri</vt:lpstr>
      <vt:lpstr>Roboto</vt:lpstr>
      <vt:lpstr>Shift</vt:lpstr>
      <vt:lpstr>Zestaw ćwiczeń gimnastycznych</vt:lpstr>
      <vt:lpstr>Jazda na hulajnodze</vt:lpstr>
      <vt:lpstr>Gra w piłkę nożną </vt:lpstr>
      <vt:lpstr>Dlaczego warto grać w piłkę nożną?</vt:lpstr>
      <vt:lpstr>Jazda na rolkach</vt:lpstr>
      <vt:lpstr>Jazda na rowerze</vt:lpstr>
      <vt:lpstr>Zdrowe zalety jazdy na rowerze</vt:lpstr>
      <vt:lpstr>Spacer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Zestaw ćwiczeń gimnastycznych</dc:title>
  <dc:creator>Paweł</dc:creator>
  <cp:lastModifiedBy>Paweł</cp:lastModifiedBy>
  <cp:revision>1</cp:revision>
  <dcterms:modified xsi:type="dcterms:W3CDTF">2021-03-14T16:44:58Z</dcterms:modified>
</cp:coreProperties>
</file>