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9FF985C5-5713-46E4-87AD-A53833661EA7}" type="datetimeFigureOut">
              <a:rPr lang="sk-SK" smtClean="0"/>
              <a:t>31.3.2020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CC00EFEB-FE12-45BD-9A48-4FF03B82C3FE}" type="slidenum">
              <a:rPr lang="sk-SK" smtClean="0"/>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9FF985C5-5713-46E4-87AD-A53833661EA7}" type="datetimeFigureOut">
              <a:rPr lang="sk-SK" smtClean="0"/>
              <a:t>31.3.2020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CC00EFEB-FE12-45BD-9A48-4FF03B82C3FE}" type="slidenum">
              <a:rPr lang="sk-SK" smtClean="0"/>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9FF985C5-5713-46E4-87AD-A53833661EA7}" type="datetimeFigureOut">
              <a:rPr lang="sk-SK" smtClean="0"/>
              <a:t>31.3.2020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CC00EFEB-FE12-45BD-9A48-4FF03B82C3FE}" type="slidenum">
              <a:rPr lang="sk-SK" smtClean="0"/>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9FF985C5-5713-46E4-87AD-A53833661EA7}" type="datetimeFigureOut">
              <a:rPr lang="sk-SK" smtClean="0"/>
              <a:t>31.3.2020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CC00EFEB-FE12-45BD-9A48-4FF03B82C3FE}" type="slidenum">
              <a:rPr lang="sk-SK" smtClean="0"/>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9FF985C5-5713-46E4-87AD-A53833661EA7}" type="datetimeFigureOut">
              <a:rPr lang="sk-SK" smtClean="0"/>
              <a:t>31.3.2020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CC00EFEB-FE12-45BD-9A48-4FF03B82C3FE}" type="slidenum">
              <a:rPr lang="sk-SK" smtClean="0"/>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9FF985C5-5713-46E4-87AD-A53833661EA7}" type="datetimeFigureOut">
              <a:rPr lang="sk-SK" smtClean="0"/>
              <a:t>31.3.2020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CC00EFEB-FE12-45BD-9A48-4FF03B82C3FE}" type="slidenum">
              <a:rPr lang="sk-SK" smtClean="0"/>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9FF985C5-5713-46E4-87AD-A53833661EA7}" type="datetimeFigureOut">
              <a:rPr lang="sk-SK" smtClean="0"/>
              <a:t>31.3.2020</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CC00EFEB-FE12-45BD-9A48-4FF03B82C3FE}" type="slidenum">
              <a:rPr lang="sk-SK" smtClean="0"/>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9FF985C5-5713-46E4-87AD-A53833661EA7}" type="datetimeFigureOut">
              <a:rPr lang="sk-SK" smtClean="0"/>
              <a:t>31.3.2020</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CC00EFEB-FE12-45BD-9A48-4FF03B82C3FE}" type="slidenum">
              <a:rPr lang="sk-SK" smtClean="0"/>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9FF985C5-5713-46E4-87AD-A53833661EA7}" type="datetimeFigureOut">
              <a:rPr lang="sk-SK" smtClean="0"/>
              <a:t>31.3.2020</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CC00EFEB-FE12-45BD-9A48-4FF03B82C3FE}" type="slidenum">
              <a:rPr lang="sk-SK" smtClean="0"/>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9FF985C5-5713-46E4-87AD-A53833661EA7}" type="datetimeFigureOut">
              <a:rPr lang="sk-SK" smtClean="0"/>
              <a:t>31.3.2020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CC00EFEB-FE12-45BD-9A48-4FF03B82C3FE}" type="slidenum">
              <a:rPr lang="sk-SK" smtClean="0"/>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9FF985C5-5713-46E4-87AD-A53833661EA7}" type="datetimeFigureOut">
              <a:rPr lang="sk-SK" smtClean="0"/>
              <a:t>31.3.2020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CC00EFEB-FE12-45BD-9A48-4FF03B82C3FE}" type="slidenum">
              <a:rPr lang="sk-SK" smtClean="0"/>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985C5-5713-46E4-87AD-A53833661EA7}" type="datetimeFigureOut">
              <a:rPr lang="sk-SK" smtClean="0"/>
              <a:t>31.3.2020</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0EFEB-FE12-45BD-9A48-4FF03B82C3FE}" type="slidenum">
              <a:rPr lang="sk-SK" smtClean="0"/>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youtu.be/EvK_W6qqW1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nna Kolesárová - mučeníčka čistoty - Anna Kolesárová"/>
          <p:cNvPicPr>
            <a:picLocks noChangeAspect="1" noChangeArrowheads="1"/>
          </p:cNvPicPr>
          <p:nvPr/>
        </p:nvPicPr>
        <p:blipFill>
          <a:blip r:embed="rId2"/>
          <a:srcRect/>
          <a:stretch>
            <a:fillRect/>
          </a:stretch>
        </p:blipFill>
        <p:spPr bwMode="auto">
          <a:xfrm>
            <a:off x="928662" y="214266"/>
            <a:ext cx="6643733" cy="6358006"/>
          </a:xfrm>
          <a:prstGeom prst="rect">
            <a:avLst/>
          </a:prstGeom>
          <a:noFill/>
        </p:spPr>
      </p:pic>
      <p:sp>
        <p:nvSpPr>
          <p:cNvPr id="2" name="Nadpis 1"/>
          <p:cNvSpPr>
            <a:spLocks noGrp="1"/>
          </p:cNvSpPr>
          <p:nvPr>
            <p:ph type="ctrTitle"/>
          </p:nvPr>
        </p:nvSpPr>
        <p:spPr>
          <a:xfrm>
            <a:off x="214282" y="214290"/>
            <a:ext cx="2786082" cy="1470025"/>
          </a:xfrm>
        </p:spPr>
        <p:txBody>
          <a:bodyPr/>
          <a:lstStyle/>
          <a:p>
            <a:r>
              <a:rPr lang="sk-SK"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Anka Kolesárová</a:t>
            </a:r>
            <a:endParaRPr lang="sk-SK"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Podnadpis 2"/>
          <p:cNvSpPr>
            <a:spLocks noGrp="1"/>
          </p:cNvSpPr>
          <p:nvPr>
            <p:ph type="subTitle" idx="1"/>
          </p:nvPr>
        </p:nvSpPr>
        <p:spPr>
          <a:xfrm>
            <a:off x="214282" y="5857892"/>
            <a:ext cx="2986086" cy="785818"/>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sk-SK" b="1" dirty="0" smtClean="0">
                <a:ln w="10160">
                  <a:solidFill>
                    <a:schemeClr val="accent1"/>
                  </a:solidFill>
                  <a:prstDash val="solid"/>
                </a:ln>
                <a:solidFill>
                  <a:srgbClr val="FFFFFF"/>
                </a:solidFill>
                <a:effectLst>
                  <a:outerShdw blurRad="38100" dist="32000" dir="5400000" algn="tl">
                    <a:srgbClr val="000000">
                      <a:alpha val="30000"/>
                    </a:srgbClr>
                  </a:outerShdw>
                </a:effectLst>
              </a:rPr>
              <a:t>Katarína Rusnáková</a:t>
            </a:r>
          </a:p>
          <a:p>
            <a:r>
              <a:rPr lang="sk-SK" b="1" dirty="0" smtClean="0">
                <a:ln w="10160">
                  <a:solidFill>
                    <a:schemeClr val="accent1"/>
                  </a:solidFill>
                  <a:prstDash val="solid"/>
                </a:ln>
                <a:solidFill>
                  <a:srgbClr val="FFFFFF"/>
                </a:solidFill>
                <a:effectLst>
                  <a:outerShdw blurRad="38100" dist="32000" dir="5400000" algn="tl">
                    <a:srgbClr val="000000">
                      <a:alpha val="30000"/>
                    </a:srgbClr>
                  </a:outerShdw>
                </a:effectLst>
              </a:rPr>
              <a:t>O6A</a:t>
            </a:r>
            <a:endParaRPr lang="sk-SK" b="1"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00562" y="357166"/>
            <a:ext cx="4229072" cy="2114552"/>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buNone/>
            </a:pPr>
            <a:r>
              <a:rPr lang="sk-SK"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Ďakujem za pozornosť</a:t>
            </a:r>
            <a:endParaRPr lang="sk-SK"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1266" name="Picture 2" descr="bl. Anna Kolesárová - Košická arcidiecéza"/>
          <p:cNvPicPr>
            <a:picLocks noChangeAspect="1" noChangeArrowheads="1"/>
          </p:cNvPicPr>
          <p:nvPr/>
        </p:nvPicPr>
        <p:blipFill>
          <a:blip r:embed="rId2"/>
          <a:srcRect/>
          <a:stretch>
            <a:fillRect/>
          </a:stretch>
        </p:blipFill>
        <p:spPr bwMode="auto">
          <a:xfrm>
            <a:off x="357158" y="428604"/>
            <a:ext cx="3810000" cy="5657851"/>
          </a:xfrm>
          <a:prstGeom prst="rect">
            <a:avLst/>
          </a:prstGeom>
          <a:noFill/>
        </p:spPr>
      </p:pic>
      <p:pic>
        <p:nvPicPr>
          <p:cNvPr id="11268" name="Picture 4" descr="Drevený kríž veľký / TVORI-VEC - SAShE.sk - Handmade Dekorácie"/>
          <p:cNvPicPr>
            <a:picLocks noChangeAspect="1" noChangeArrowheads="1"/>
          </p:cNvPicPr>
          <p:nvPr/>
        </p:nvPicPr>
        <p:blipFill>
          <a:blip r:embed="rId3"/>
          <a:srcRect/>
          <a:stretch>
            <a:fillRect/>
          </a:stretch>
        </p:blipFill>
        <p:spPr bwMode="auto">
          <a:xfrm>
            <a:off x="5286380" y="2357430"/>
            <a:ext cx="2357454" cy="418947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2757478" cy="1143000"/>
          </a:xfrm>
        </p:spPr>
        <p:txBody>
          <a:bodyPr>
            <a:normAutofit fontScale="90000"/>
          </a:bodyPr>
          <a:lstStyle/>
          <a:p>
            <a:r>
              <a:rPr lang="sk-SK"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Anka a jej životopis</a:t>
            </a:r>
            <a:endParaRPr lang="sk-SK"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Zástupný symbol obsahu 2"/>
          <p:cNvSpPr>
            <a:spLocks noGrp="1"/>
          </p:cNvSpPr>
          <p:nvPr>
            <p:ph idx="1"/>
          </p:nvPr>
        </p:nvSpPr>
        <p:spPr>
          <a:xfrm>
            <a:off x="357158" y="1500174"/>
            <a:ext cx="4000528" cy="4357718"/>
          </a:xfrm>
          <a:solidFill>
            <a:schemeClr val="accent1">
              <a:lumMod val="75000"/>
            </a:schemeClr>
          </a:solidFill>
        </p:spPr>
        <p:txBody>
          <a:bodyPr>
            <a:noAutofit/>
          </a:bodyPr>
          <a:lstStyle/>
          <a:p>
            <a:r>
              <a:rPr lang="sk-SK" sz="1700" dirty="0" smtClean="0">
                <a:solidFill>
                  <a:schemeClr val="bg1"/>
                </a:solidFill>
                <a:latin typeface="Times New Roman" pitchFamily="18" charset="0"/>
                <a:cs typeface="Times New Roman" pitchFamily="18" charset="0"/>
              </a:rPr>
              <a:t>Anna </a:t>
            </a:r>
            <a:r>
              <a:rPr lang="sk-SK" sz="1700" dirty="0">
                <a:solidFill>
                  <a:schemeClr val="bg1"/>
                </a:solidFill>
                <a:latin typeface="Times New Roman" pitchFamily="18" charset="0"/>
                <a:cs typeface="Times New Roman" pitchFamily="18" charset="0"/>
              </a:rPr>
              <a:t>Kolesárová sa narodila 14. júla 1928 vo Vysokej nad Uhom. Bola pokrstená vo Farskom kostole svätého Jána Krstiteľa v Pavlovciach nad Uhom. Keď mala desať rokov, zomrela jej mama. Po jej smrti prevzala na seba všetky jej povinnosti, ktoré si svedomito plnila. Žila aj naďalej v jednej domácnosti so svojím otcom a so starším bratom. </a:t>
            </a:r>
            <a:r>
              <a:rPr lang="sk-SK" sz="1700" dirty="0" smtClean="0">
                <a:solidFill>
                  <a:schemeClr val="bg1"/>
                </a:solidFill>
                <a:latin typeface="Times New Roman" pitchFamily="18" charset="0"/>
                <a:cs typeface="Times New Roman" pitchFamily="18" charset="0"/>
              </a:rPr>
              <a:t>Dňa </a:t>
            </a:r>
            <a:r>
              <a:rPr lang="sk-SK" sz="1700" dirty="0">
                <a:solidFill>
                  <a:schemeClr val="bg1"/>
                </a:solidFill>
                <a:latin typeface="Times New Roman" pitchFamily="18" charset="0"/>
                <a:cs typeface="Times New Roman" pitchFamily="18" charset="0"/>
              </a:rPr>
              <a:t>14. mája 1938 prijala sviatosť birmovania, krátko predtým pristúpila k prvému svätému prijímaniu. Anna pravidelne chodievala do kostola a na pobožnosti, pristupovala k sviatostiam. Rada sa modlievala svätý ruženec.</a:t>
            </a:r>
          </a:p>
        </p:txBody>
      </p:sp>
      <p:sp>
        <p:nvSpPr>
          <p:cNvPr id="18434" name="AutoShape 2" descr="Za Anku vs Me too - Centrum pre bioetickú reform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8436" name="AutoShape 4" descr="Za Anku vs Me too - Centrum pre bioetickú reform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8438" name="AutoShape 6" descr="https://www.cbreurope.sk/include/image.php?i=2h&amp;w=300&amp;h=349&amp;img=%2Fimage%2FAnna-Kolesa%CC%81rova%CC%8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7" name="Obrázok 6" descr="Anna-Kolesárová.jpg"/>
          <p:cNvPicPr>
            <a:picLocks noChangeAspect="1"/>
          </p:cNvPicPr>
          <p:nvPr/>
        </p:nvPicPr>
        <p:blipFill>
          <a:blip r:embed="rId2"/>
          <a:stretch>
            <a:fillRect/>
          </a:stretch>
        </p:blipFill>
        <p:spPr>
          <a:xfrm>
            <a:off x="4276300" y="357166"/>
            <a:ext cx="2767038" cy="3214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442" name="Picture 10" descr="relikviar - Anna Kolesarova"/>
          <p:cNvPicPr>
            <a:picLocks noChangeAspect="1" noChangeArrowheads="1"/>
          </p:cNvPicPr>
          <p:nvPr/>
        </p:nvPicPr>
        <p:blipFill>
          <a:blip r:embed="rId3"/>
          <a:srcRect/>
          <a:stretch>
            <a:fillRect/>
          </a:stretch>
        </p:blipFill>
        <p:spPr bwMode="auto">
          <a:xfrm>
            <a:off x="5715008" y="3786190"/>
            <a:ext cx="3214710" cy="278608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282" y="214290"/>
            <a:ext cx="3471858" cy="1143000"/>
          </a:xfrm>
        </p:spPr>
        <p:txBody>
          <a:bodyPr>
            <a:normAutofit fontScale="90000"/>
          </a:bodyPr>
          <a:lstStyle/>
          <a:p>
            <a:r>
              <a:rPr lang="sk-SK"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Anka a jej osudná noc</a:t>
            </a:r>
            <a:endParaRPr lang="sk-SK"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Zástupný symbol obsahu 2"/>
          <p:cNvSpPr>
            <a:spLocks noGrp="1"/>
          </p:cNvSpPr>
          <p:nvPr>
            <p:ph idx="1"/>
          </p:nvPr>
        </p:nvSpPr>
        <p:spPr>
          <a:xfrm>
            <a:off x="214282" y="1357298"/>
            <a:ext cx="4257676" cy="4829196"/>
          </a:xfrm>
          <a:solidFill>
            <a:schemeClr val="accent4">
              <a:lumMod val="60000"/>
              <a:lumOff val="40000"/>
            </a:schemeClr>
          </a:solidFill>
        </p:spPr>
        <p:txBody>
          <a:bodyPr>
            <a:normAutofit lnSpcReduction="10000"/>
          </a:bodyPr>
          <a:lstStyle/>
          <a:p>
            <a:r>
              <a:rPr lang="sk-SK" sz="1700" dirty="0" smtClean="0">
                <a:latin typeface="Times New Roman" pitchFamily="18" charset="0"/>
                <a:cs typeface="Times New Roman" pitchFamily="18" charset="0"/>
              </a:rPr>
              <a:t>Druhá </a:t>
            </a:r>
            <a:r>
              <a:rPr lang="sk-SK" sz="1700" dirty="0">
                <a:latin typeface="Times New Roman" pitchFamily="18" charset="0"/>
                <a:cs typeface="Times New Roman" pitchFamily="18" charset="0"/>
              </a:rPr>
              <a:t>svetová vojna podstatne zasiahla do života tohto dievčaťa. V stredu 22. novembra 1944 večer prechádzali cez ich dedinu vojská Červenej armády. Pri prehliadke domov vošiel opitý sovietsky vojak do pivnice pod kuchyňou, kde sa skrývala šestnásťročná Anna so svojou rodinou a ostatnými ľuďmi.</a:t>
            </a:r>
          </a:p>
          <a:p>
            <a:r>
              <a:rPr lang="sk-SK" sz="1700" dirty="0">
                <a:latin typeface="Times New Roman" pitchFamily="18" charset="0"/>
                <a:cs typeface="Times New Roman" pitchFamily="18" charset="0"/>
              </a:rPr>
              <a:t>Otec požiadal dcéru, aby pre vojaka pripravila niečo na jedenie, no ten začal mladé dievča obťažovať a naliehať, aby sa mu oddala. Ona však napriek hrozbám, že ju zastrelí, odmietla a volila si radšej smrť. Vytrhla sa mu z rúk a utekala naspäť do pivnice. Nahnevaný vojak sa ponáhľal za ňou, namieril zbraň a zakričal, aby sa rozlúčila s otcom. Hneď nato svoju hrozbu pred očami jej otca uskutočnil a vypálil dve rany. </a:t>
            </a:r>
            <a:r>
              <a:rPr lang="sk-SK" sz="1700" b="1" dirty="0">
                <a:latin typeface="Times New Roman" pitchFamily="18" charset="0"/>
                <a:cs typeface="Times New Roman" pitchFamily="18" charset="0"/>
              </a:rPr>
              <a:t>Anna zomrela pri zvolávaní mien Ježiša, Márie a Jozefa.</a:t>
            </a:r>
          </a:p>
          <a:p>
            <a:endParaRPr lang="sk-SK" sz="1700" b="1" i="1" dirty="0"/>
          </a:p>
        </p:txBody>
      </p:sp>
      <p:pic>
        <p:nvPicPr>
          <p:cNvPr id="17410" name="Picture 2" descr="Obeť Anna Kolesárová"/>
          <p:cNvPicPr>
            <a:picLocks noChangeAspect="1" noChangeArrowheads="1"/>
          </p:cNvPicPr>
          <p:nvPr/>
        </p:nvPicPr>
        <p:blipFill>
          <a:blip r:embed="rId2"/>
          <a:srcRect/>
          <a:stretch>
            <a:fillRect/>
          </a:stretch>
        </p:blipFill>
        <p:spPr bwMode="auto">
          <a:xfrm>
            <a:off x="4429124" y="4357694"/>
            <a:ext cx="3357586" cy="2229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412" name="Picture 4" descr="ANNA KOLESÁROVÁ, mučeníčka čistoty – Rímskokatolícka farnosť ..."/>
          <p:cNvPicPr>
            <a:picLocks noChangeAspect="1" noChangeArrowheads="1"/>
          </p:cNvPicPr>
          <p:nvPr/>
        </p:nvPicPr>
        <p:blipFill>
          <a:blip r:embed="rId3"/>
          <a:srcRect/>
          <a:stretch>
            <a:fillRect/>
          </a:stretch>
        </p:blipFill>
        <p:spPr bwMode="auto">
          <a:xfrm>
            <a:off x="4783948" y="214290"/>
            <a:ext cx="4145769" cy="421484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282" y="0"/>
            <a:ext cx="3043230" cy="1143000"/>
          </a:xfrm>
        </p:spPr>
        <p:txBody>
          <a:bodyPr>
            <a:normAutofit fontScale="90000"/>
          </a:bodyPr>
          <a:lstStyle/>
          <a:p>
            <a:r>
              <a:rPr lang="sk-SK"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Ako vznikal relikviár </a:t>
            </a:r>
            <a:endParaRPr lang="sk-SK"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Zástupný symbol obsahu 2"/>
          <p:cNvSpPr>
            <a:spLocks noGrp="1"/>
          </p:cNvSpPr>
          <p:nvPr>
            <p:ph idx="1"/>
          </p:nvPr>
        </p:nvSpPr>
        <p:spPr>
          <a:xfrm>
            <a:off x="285720" y="1071546"/>
            <a:ext cx="3971924" cy="4525963"/>
          </a:xfrm>
          <a:solidFill>
            <a:schemeClr val="accent3">
              <a:lumMod val="75000"/>
            </a:schemeClr>
          </a:solidFill>
        </p:spPr>
        <p:txBody>
          <a:bodyPr/>
          <a:lstStyle/>
          <a:p>
            <a:r>
              <a:rPr lang="sk-SK" dirty="0">
                <a:hlinkClick r:id="rId2"/>
              </a:rPr>
              <a:t>https://</a:t>
            </a:r>
            <a:r>
              <a:rPr lang="sk-SK" dirty="0" smtClean="0">
                <a:hlinkClick r:id="rId2"/>
              </a:rPr>
              <a:t>youtu.be/EvK_W6qqW1k</a:t>
            </a:r>
            <a:endParaRPr lang="sk-SK" dirty="0">
              <a:hlinkClick r:id="rId2"/>
            </a:endParaRPr>
          </a:p>
          <a:p>
            <a:r>
              <a:rPr lang="sk-SK" sz="1700" dirty="0">
                <a:latin typeface="Times New Roman" pitchFamily="18" charset="0"/>
                <a:cs typeface="Times New Roman" pitchFamily="18" charset="0"/>
              </a:rPr>
              <a:t>Vysoká nad Uhom 26. novembra </a:t>
            </a:r>
            <a:r>
              <a:rPr lang="sk-SK" sz="1700" dirty="0" err="1" smtClean="0">
                <a:latin typeface="Times New Roman" pitchFamily="18" charset="0"/>
                <a:cs typeface="Times New Roman" pitchFamily="18" charset="0"/>
              </a:rPr>
              <a:t>Šperkár</a:t>
            </a:r>
            <a:r>
              <a:rPr lang="sk-SK" sz="1700" dirty="0" smtClean="0">
                <a:latin typeface="Times New Roman" pitchFamily="18" charset="0"/>
                <a:cs typeface="Times New Roman" pitchFamily="18" charset="0"/>
              </a:rPr>
              <a:t> </a:t>
            </a:r>
            <a:r>
              <a:rPr lang="sk-SK" sz="1700" dirty="0">
                <a:latin typeface="Times New Roman" pitchFamily="18" charset="0"/>
                <a:cs typeface="Times New Roman" pitchFamily="18" charset="0"/>
              </a:rPr>
              <a:t>Marek </a:t>
            </a:r>
            <a:r>
              <a:rPr lang="sk-SK" sz="1700" dirty="0" err="1">
                <a:latin typeface="Times New Roman" pitchFamily="18" charset="0"/>
                <a:cs typeface="Times New Roman" pitchFamily="18" charset="0"/>
              </a:rPr>
              <a:t>Husovský</a:t>
            </a:r>
            <a:r>
              <a:rPr lang="sk-SK" sz="1700" dirty="0">
                <a:latin typeface="Times New Roman" pitchFamily="18" charset="0"/>
                <a:cs typeface="Times New Roman" pitchFamily="18" charset="0"/>
              </a:rPr>
              <a:t> vytvoril „putovný“ relikviár s relikviou blahoslavenej Anny Kolesárovej. Je vyrobený zo striebra a má priemer 16 centimetrov (ako 16 rokov Anny Kolesárovej).</a:t>
            </a:r>
          </a:p>
        </p:txBody>
      </p:sp>
      <p:sp>
        <p:nvSpPr>
          <p:cNvPr id="4" name="Obdĺžnik 3"/>
          <p:cNvSpPr/>
          <p:nvPr/>
        </p:nvSpPr>
        <p:spPr>
          <a:xfrm>
            <a:off x="642910" y="3929066"/>
            <a:ext cx="4429156" cy="2708434"/>
          </a:xfrm>
          <a:prstGeom prst="rect">
            <a:avLst/>
          </a:prstGeom>
          <a:solidFill>
            <a:schemeClr val="accent2"/>
          </a:solidFill>
        </p:spPr>
        <p:txBody>
          <a:bodyPr wrap="square">
            <a:spAutoFit/>
          </a:bodyPr>
          <a:lstStyle/>
          <a:p>
            <a:r>
              <a:rPr lang="sk-SK" sz="1700" dirty="0">
                <a:latin typeface="Times New Roman" pitchFamily="18" charset="0"/>
                <a:cs typeface="Times New Roman" pitchFamily="18" charset="0"/>
              </a:rPr>
              <a:t>Podobne, ako hlavný relikviár, v ktorom sa nachádzajú ostatky rodáčky z Vysokej nad Uhom, má aj jeho zmenšená podoba tvar srdca. Namiesto troch zrniečok z ruženca Anny v sedmokráskach, ktoré sú na hlavnom relikviári, sa na jeho menšej podobe nachádzajú tri zlaté perly. Vložené sú do vytvorených troch </a:t>
            </a:r>
            <a:r>
              <a:rPr lang="sk-SK" sz="1700" dirty="0" err="1">
                <a:latin typeface="Times New Roman" pitchFamily="18" charset="0"/>
                <a:cs typeface="Times New Roman" pitchFamily="18" charset="0"/>
              </a:rPr>
              <a:t>sedmikrások</a:t>
            </a:r>
            <a:r>
              <a:rPr lang="sk-SK" sz="1700" dirty="0">
                <a:latin typeface="Times New Roman" pitchFamily="18" charset="0"/>
                <a:cs typeface="Times New Roman" pitchFamily="18" charset="0"/>
              </a:rPr>
              <a:t>, ktoré sú súčasťou venčeka. Venček má 16 strieborných kvietkov.</a:t>
            </a:r>
          </a:p>
        </p:txBody>
      </p:sp>
      <p:sp>
        <p:nvSpPr>
          <p:cNvPr id="5" name="Obdĺžnik 4"/>
          <p:cNvSpPr/>
          <p:nvPr/>
        </p:nvSpPr>
        <p:spPr>
          <a:xfrm>
            <a:off x="4071934" y="214290"/>
            <a:ext cx="4572000" cy="2446824"/>
          </a:xfrm>
          <a:prstGeom prst="rect">
            <a:avLst/>
          </a:prstGeom>
          <a:solidFill>
            <a:srgbClr val="FFC000"/>
          </a:solidFill>
        </p:spPr>
        <p:txBody>
          <a:bodyPr>
            <a:spAutoFit/>
          </a:bodyPr>
          <a:lstStyle/>
          <a:p>
            <a:r>
              <a:rPr lang="sk-SK" sz="1700" dirty="0">
                <a:latin typeface="Times New Roman" pitchFamily="18" charset="0"/>
                <a:cs typeface="Times New Roman" pitchFamily="18" charset="0"/>
              </a:rPr>
              <a:t>Perly preto, lebo na slávnosti blahorečenia Anny Kolesárovej bolo čítané Evanjelium o najcennejšej perle a o ukrytom poklade na poli. Trinásť kvietkov je maličkých a symbolizujú jej šťastné detstvo prežité s oboma rodičmi. Tri väčšie kvietky vyzdobené perlami symbolizujú jej roky bez mamy, ktoré sa stali súčasťou jej obety života. V strede venčeka sa nachádza samotná relikvia blahoslavenej Anky Kolesárovej.</a:t>
            </a:r>
          </a:p>
        </p:txBody>
      </p:sp>
      <p:pic>
        <p:nvPicPr>
          <p:cNvPr id="16386" name="Picture 2" descr="Vznikol putovný relikviár s relikviami blahoslavenej Anny ..."/>
          <p:cNvPicPr>
            <a:picLocks noChangeAspect="1" noChangeArrowheads="1"/>
          </p:cNvPicPr>
          <p:nvPr/>
        </p:nvPicPr>
        <p:blipFill>
          <a:blip r:embed="rId3"/>
          <a:srcRect/>
          <a:stretch>
            <a:fillRect/>
          </a:stretch>
        </p:blipFill>
        <p:spPr bwMode="auto">
          <a:xfrm>
            <a:off x="4929190" y="2714620"/>
            <a:ext cx="4000560" cy="2249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4400552" cy="1143000"/>
          </a:xfrm>
        </p:spPr>
        <p:txBody>
          <a:bodyPr/>
          <a:lstStyle/>
          <a:p>
            <a:r>
              <a:rPr lang="sk-SK"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Ankin prsteň</a:t>
            </a:r>
            <a:endParaRPr lang="sk-SK"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ástupný symbol obsahu 2"/>
          <p:cNvSpPr>
            <a:spLocks noGrp="1"/>
          </p:cNvSpPr>
          <p:nvPr>
            <p:ph idx="1"/>
          </p:nvPr>
        </p:nvSpPr>
        <p:spPr>
          <a:xfrm>
            <a:off x="214282" y="857232"/>
            <a:ext cx="4257676" cy="4357718"/>
          </a:xfrm>
          <a:solidFill>
            <a:srgbClr val="FF66CC"/>
          </a:solidFill>
        </p:spPr>
        <p:txBody>
          <a:bodyPr>
            <a:normAutofit/>
          </a:bodyPr>
          <a:lstStyle/>
          <a:p>
            <a:r>
              <a:rPr lang="sk-SK" sz="1700" dirty="0" smtClean="0">
                <a:latin typeface="Times New Roman" pitchFamily="18" charset="0"/>
                <a:cs typeface="Times New Roman" pitchFamily="18" charset="0"/>
              </a:rPr>
              <a:t>Rektor </a:t>
            </a:r>
            <a:r>
              <a:rPr lang="sk-SK" sz="1700" dirty="0">
                <a:latin typeface="Times New Roman" pitchFamily="18" charset="0"/>
                <a:cs typeface="Times New Roman" pitchFamily="18" charset="0"/>
              </a:rPr>
              <a:t>Pastoračného centra Anny Kolesárovej Pavol Hudák predstavil mladým strieborný prstienok inšpirovaný relikviárom Anny Kolesárovej. „Tento prstienok nesie tri kvietky symbolizujúce tri zdravasy, podobne ako na relikviári. Dievča, ktoré ho bude nosiť bude nosiť symbol svojej vnútornej krásy. Dá najavo že chce budovať čistý vzťah, chce ostať vnútorne slobodná a vnútorne dokonalá cez Božie milosrdenstvo. Nuž a čakáme sami, aké ovocie tento prsteň prinesie medzi mladými,“ uviedol Hudák.</a:t>
            </a:r>
          </a:p>
        </p:txBody>
      </p:sp>
      <p:sp>
        <p:nvSpPr>
          <p:cNvPr id="4" name="Obdĺžnik 3"/>
          <p:cNvSpPr/>
          <p:nvPr/>
        </p:nvSpPr>
        <p:spPr>
          <a:xfrm>
            <a:off x="4643438" y="214290"/>
            <a:ext cx="4214810" cy="5678478"/>
          </a:xfrm>
          <a:prstGeom prst="rect">
            <a:avLst/>
          </a:prstGeom>
          <a:solidFill>
            <a:srgbClr val="FF3300"/>
          </a:solidFill>
        </p:spPr>
        <p:txBody>
          <a:bodyPr wrap="square">
            <a:spAutoFit/>
          </a:bodyPr>
          <a:lstStyle/>
          <a:p>
            <a:r>
              <a:rPr lang="sk-SK" sz="1650" dirty="0">
                <a:latin typeface="Times New Roman" pitchFamily="18" charset="0"/>
                <a:cs typeface="Times New Roman" pitchFamily="18" charset="0"/>
              </a:rPr>
              <a:t> </a:t>
            </a:r>
            <a:r>
              <a:rPr lang="sk-SK" sz="1650" dirty="0" smtClean="0">
                <a:latin typeface="Times New Roman" pitchFamily="18" charset="0"/>
                <a:cs typeface="Times New Roman" pitchFamily="18" charset="0"/>
              </a:rPr>
              <a:t>K vytvoreniu </a:t>
            </a:r>
            <a:r>
              <a:rPr lang="sk-SK" sz="1650" dirty="0">
                <a:latin typeface="Times New Roman" pitchFamily="18" charset="0"/>
                <a:cs typeface="Times New Roman" pitchFamily="18" charset="0"/>
              </a:rPr>
              <a:t>Ankinho prsteňa sme boli inšpirovaní túžbou poskytnúť mladým duchovnú pomoc pri vytváraní úprimných čistých vzťahov. </a:t>
            </a:r>
            <a:r>
              <a:rPr lang="sk-SK" sz="1650" dirty="0" smtClean="0">
                <a:latin typeface="Times New Roman" pitchFamily="18" charset="0"/>
                <a:cs typeface="Times New Roman" pitchFamily="18" charset="0"/>
              </a:rPr>
              <a:t>Keď </a:t>
            </a:r>
            <a:r>
              <a:rPr lang="sk-SK" sz="1650" dirty="0">
                <a:latin typeface="Times New Roman" pitchFamily="18" charset="0"/>
                <a:cs typeface="Times New Roman" pitchFamily="18" charset="0"/>
              </a:rPr>
              <a:t>si mladý človek uvedomí Boží projekt pre ktorý je stvorený, môže sa vyhnúť mnohým zraneniam. Mladosť má byť časom radosti z úprimnej čistej lásky a pekných priateľstiev, časom objavovania osobných talentov, sebahodnoty a sebaúcty, časom hľadania samostatnosti a vnútornej slobody. Sme svedkami toho že mladosť je aj obdobím, kedy prichádza kríza viery, kríza morálnych hodnôt a vlastnej identity. Preto sme radi, že sa Anka stala priateľkou mnohých mladých na ceste dospievania. Aby muž vedel milovať a chrániť ženu, potrebuje si ju vážiť. Nech tento prstienok vždy upozorní chlapca na úctu k dievčaťu. Nech každé dievča, ktoré bude nosiť tento prstienok preciťuje osobnú jedinečnosť a vnútornú krásu. Nech Ankin prsteň chráni pred každým zlom a hriechom,“ uviedol Pavol Hudák</a:t>
            </a:r>
            <a:r>
              <a:rPr lang="sk-SK" sz="1550" dirty="0">
                <a:latin typeface="Times New Roman" pitchFamily="18" charset="0"/>
                <a:cs typeface="Times New Roman" pitchFamily="18" charset="0"/>
              </a:rPr>
              <a:t>.</a:t>
            </a:r>
          </a:p>
        </p:txBody>
      </p:sp>
      <p:sp>
        <p:nvSpPr>
          <p:cNvPr id="15362" name="AutoShape 2" descr="Ankin prsteň je symbolom túžby po... - Blahoslavená Ann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5364" name="Picture 4" descr="Odkaz Anny Kolesárovej šíri ďalšia novinka - prsteň pre mladých ..."/>
          <p:cNvPicPr>
            <a:picLocks noChangeAspect="1" noChangeArrowheads="1"/>
          </p:cNvPicPr>
          <p:nvPr/>
        </p:nvPicPr>
        <p:blipFill>
          <a:blip r:embed="rId2"/>
          <a:srcRect/>
          <a:stretch>
            <a:fillRect/>
          </a:stretch>
        </p:blipFill>
        <p:spPr bwMode="auto">
          <a:xfrm>
            <a:off x="571472" y="4357694"/>
            <a:ext cx="3857652" cy="216885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282" y="285728"/>
            <a:ext cx="4972056" cy="857256"/>
          </a:xfrm>
        </p:spPr>
        <p:txBody>
          <a:bodyPr/>
          <a:lstStyle/>
          <a:p>
            <a:r>
              <a:rPr lang="sk-SK"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Blahoslavenie Anky</a:t>
            </a:r>
            <a:endParaRPr lang="sk-SK"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Zástupný symbol obsahu 2"/>
          <p:cNvSpPr>
            <a:spLocks noGrp="1"/>
          </p:cNvSpPr>
          <p:nvPr>
            <p:ph idx="1"/>
          </p:nvPr>
        </p:nvSpPr>
        <p:spPr>
          <a:xfrm>
            <a:off x="357158" y="1214422"/>
            <a:ext cx="6286544" cy="5072098"/>
          </a:xfrm>
        </p:spPr>
        <p:style>
          <a:lnRef idx="1">
            <a:schemeClr val="accent5"/>
          </a:lnRef>
          <a:fillRef idx="2">
            <a:schemeClr val="accent5"/>
          </a:fillRef>
          <a:effectRef idx="1">
            <a:schemeClr val="accent5"/>
          </a:effectRef>
          <a:fontRef idx="minor">
            <a:schemeClr val="dk1"/>
          </a:fontRef>
        </p:style>
        <p:txBody>
          <a:bodyPr>
            <a:normAutofit fontScale="32500" lnSpcReduction="20000"/>
          </a:bodyPr>
          <a:lstStyle/>
          <a:p>
            <a:r>
              <a:rPr lang="sk-SK" sz="3700" b="1" dirty="0">
                <a:latin typeface="Times New Roman" pitchFamily="18" charset="0"/>
                <a:cs typeface="Times New Roman" pitchFamily="18" charset="0"/>
              </a:rPr>
              <a:t>Príčiny, ktoré napomohli tomu, že Anna Kolesárová bude vyhlásená za blahoslavenú:</a:t>
            </a:r>
            <a:endParaRPr lang="sk-SK" sz="3700" dirty="0">
              <a:latin typeface="Times New Roman" pitchFamily="18" charset="0"/>
              <a:cs typeface="Times New Roman" pitchFamily="18" charset="0"/>
            </a:endParaRPr>
          </a:p>
          <a:p>
            <a:r>
              <a:rPr lang="sk-SK" sz="3700" dirty="0" smtClean="0">
                <a:latin typeface="Times New Roman" pitchFamily="18" charset="0"/>
                <a:cs typeface="Times New Roman" pitchFamily="18" charset="0"/>
              </a:rPr>
              <a:t>1. Zápis </a:t>
            </a:r>
            <a:r>
              <a:rPr lang="sk-SK" sz="3700" dirty="0">
                <a:latin typeface="Times New Roman" pitchFamily="18" charset="0"/>
                <a:cs typeface="Times New Roman" pitchFamily="18" charset="0"/>
              </a:rPr>
              <a:t>vo farskej matrike v Pavlovciach nad Uhom, ktorý urobil tamojší farár Anton Lukáč, ktorý hneď po pohrebe do poznámok v Matrike zomrelých zapísal: </a:t>
            </a:r>
            <a:r>
              <a:rPr lang="sk-SK" sz="3700" i="1" dirty="0">
                <a:latin typeface="Times New Roman" pitchFamily="18" charset="0"/>
                <a:cs typeface="Times New Roman" pitchFamily="18" charset="0"/>
              </a:rPr>
              <a:t>Hostia </a:t>
            </a:r>
            <a:r>
              <a:rPr lang="sk-SK" sz="3700" i="1" dirty="0" err="1">
                <a:latin typeface="Times New Roman" pitchFamily="18" charset="0"/>
                <a:cs typeface="Times New Roman" pitchFamily="18" charset="0"/>
              </a:rPr>
              <a:t>sanctae</a:t>
            </a:r>
            <a:r>
              <a:rPr lang="sk-SK" sz="3700" i="1" dirty="0">
                <a:latin typeface="Times New Roman" pitchFamily="18" charset="0"/>
                <a:cs typeface="Times New Roman" pitchFamily="18" charset="0"/>
              </a:rPr>
              <a:t> </a:t>
            </a:r>
            <a:r>
              <a:rPr lang="sk-SK" sz="3700" i="1" dirty="0" err="1">
                <a:latin typeface="Times New Roman" pitchFamily="18" charset="0"/>
                <a:cs typeface="Times New Roman" pitchFamily="18" charset="0"/>
              </a:rPr>
              <a:t>castitatis</a:t>
            </a:r>
            <a:r>
              <a:rPr lang="sk-SK" sz="3700" i="1" dirty="0">
                <a:latin typeface="Times New Roman" pitchFamily="18" charset="0"/>
                <a:cs typeface="Times New Roman" pitchFamily="18" charset="0"/>
              </a:rPr>
              <a:t> </a:t>
            </a:r>
            <a:r>
              <a:rPr lang="sk-SK" sz="3700" dirty="0">
                <a:latin typeface="Times New Roman" pitchFamily="18" charset="0"/>
                <a:cs typeface="Times New Roman" pitchFamily="18" charset="0"/>
              </a:rPr>
              <a:t>(obeť svätej čistoty).</a:t>
            </a:r>
          </a:p>
          <a:p>
            <a:r>
              <a:rPr lang="sk-SK" sz="3700" dirty="0" smtClean="0">
                <a:latin typeface="Times New Roman" pitchFamily="18" charset="0"/>
                <a:cs typeface="Times New Roman" pitchFamily="18" charset="0"/>
              </a:rPr>
              <a:t>2. Zápis </a:t>
            </a:r>
            <a:r>
              <a:rPr lang="sk-SK" sz="3700" dirty="0">
                <a:latin typeface="Times New Roman" pitchFamily="18" charset="0"/>
                <a:cs typeface="Times New Roman" pitchFamily="18" charset="0"/>
              </a:rPr>
              <a:t>v Matrike narodených farského úradu v Pavlovciach nad Uhom, kde v poznámke je uvedené: </a:t>
            </a:r>
            <a:r>
              <a:rPr lang="sk-SK" sz="3700" i="1" dirty="0">
                <a:latin typeface="Times New Roman" pitchFamily="18" charset="0"/>
                <a:cs typeface="Times New Roman" pitchFamily="18" charset="0"/>
              </a:rPr>
              <a:t>Zavraždená vojakom</a:t>
            </a:r>
            <a:r>
              <a:rPr lang="sk-SK" sz="3700" dirty="0">
                <a:latin typeface="Times New Roman" pitchFamily="18" charset="0"/>
                <a:cs typeface="Times New Roman" pitchFamily="18" charset="0"/>
              </a:rPr>
              <a:t> </a:t>
            </a:r>
            <a:r>
              <a:rPr lang="sk-SK" sz="3700" i="1" dirty="0">
                <a:latin typeface="Times New Roman" pitchFamily="18" charset="0"/>
                <a:cs typeface="Times New Roman" pitchFamily="18" charset="0"/>
              </a:rPr>
              <a:t>z Ruska kvôli čistote.</a:t>
            </a:r>
            <a:endParaRPr lang="sk-SK" sz="3700" dirty="0">
              <a:latin typeface="Times New Roman" pitchFamily="18" charset="0"/>
              <a:cs typeface="Times New Roman" pitchFamily="18" charset="0"/>
            </a:endParaRPr>
          </a:p>
          <a:p>
            <a:r>
              <a:rPr lang="sk-SK" sz="3700" dirty="0" smtClean="0">
                <a:latin typeface="Times New Roman" pitchFamily="18" charset="0"/>
                <a:cs typeface="Times New Roman" pitchFamily="18" charset="0"/>
              </a:rPr>
              <a:t>3. Záznam </a:t>
            </a:r>
            <a:r>
              <a:rPr lang="sk-SK" sz="3700" dirty="0">
                <a:latin typeface="Times New Roman" pitchFamily="18" charset="0"/>
                <a:cs typeface="Times New Roman" pitchFamily="18" charset="0"/>
              </a:rPr>
              <a:t>vo farskej kronike v Pavlovciach nad Uhom z roku 1944, ktorý urobil miestny farár Anton Lukáč, generálny vikár pre Užhorodský dekanát. Túto skutočnosť dosvedčilo svojím podpisom päť očitých svedkov. Podľa zápisu duchovného otca, ktorý popísal celú udalosť, Annu pri tomto hrdinskom čine posilňoval eucharistický Kristus – krátko predtým totiž pristúpila k sviatosti zmierenia a k svätému prijímaniu.</a:t>
            </a:r>
          </a:p>
          <a:p>
            <a:r>
              <a:rPr lang="sk-SK" sz="3700" dirty="0" smtClean="0">
                <a:latin typeface="Times New Roman" pitchFamily="18" charset="0"/>
                <a:cs typeface="Times New Roman" pitchFamily="18" charset="0"/>
              </a:rPr>
              <a:t>4. Záznam </a:t>
            </a:r>
            <a:r>
              <a:rPr lang="sk-SK" sz="3700" dirty="0">
                <a:latin typeface="Times New Roman" pitchFamily="18" charset="0"/>
                <a:cs typeface="Times New Roman" pitchFamily="18" charset="0"/>
              </a:rPr>
              <a:t>v Knihe zomrelých v archíve Arcibiskupského úradu v Košiciach, kde v poznámke je uvedené: </a:t>
            </a:r>
            <a:r>
              <a:rPr lang="sk-SK" sz="3700" i="1" dirty="0">
                <a:latin typeface="Times New Roman" pitchFamily="18" charset="0"/>
                <a:cs typeface="Times New Roman" pitchFamily="18" charset="0"/>
              </a:rPr>
              <a:t>Hostia </a:t>
            </a:r>
            <a:r>
              <a:rPr lang="sk-SK" sz="3700" i="1" dirty="0" err="1">
                <a:latin typeface="Times New Roman" pitchFamily="18" charset="0"/>
                <a:cs typeface="Times New Roman" pitchFamily="18" charset="0"/>
              </a:rPr>
              <a:t>sanctae</a:t>
            </a:r>
            <a:r>
              <a:rPr lang="sk-SK" sz="3700" i="1" dirty="0">
                <a:latin typeface="Times New Roman" pitchFamily="18" charset="0"/>
                <a:cs typeface="Times New Roman" pitchFamily="18" charset="0"/>
              </a:rPr>
              <a:t> </a:t>
            </a:r>
            <a:r>
              <a:rPr lang="sk-SK" sz="3700" i="1" dirty="0" err="1">
                <a:latin typeface="Times New Roman" pitchFamily="18" charset="0"/>
                <a:cs typeface="Times New Roman" pitchFamily="18" charset="0"/>
              </a:rPr>
              <a:t>castitatis</a:t>
            </a:r>
            <a:r>
              <a:rPr lang="sk-SK" sz="3700" i="1" dirty="0">
                <a:latin typeface="Times New Roman" pitchFamily="18" charset="0"/>
                <a:cs typeface="Times New Roman" pitchFamily="18" charset="0"/>
              </a:rPr>
              <a:t> </a:t>
            </a:r>
            <a:r>
              <a:rPr lang="sk-SK" sz="3700" dirty="0">
                <a:latin typeface="Times New Roman" pitchFamily="18" charset="0"/>
                <a:cs typeface="Times New Roman" pitchFamily="18" charset="0"/>
              </a:rPr>
              <a:t>(obeť svätej čistoty).</a:t>
            </a:r>
          </a:p>
          <a:p>
            <a:r>
              <a:rPr lang="sk-SK" sz="3700" dirty="0" smtClean="0">
                <a:latin typeface="Times New Roman" pitchFamily="18" charset="0"/>
                <a:cs typeface="Times New Roman" pitchFamily="18" charset="0"/>
              </a:rPr>
              <a:t>5. Zápis </a:t>
            </a:r>
            <a:r>
              <a:rPr lang="sk-SK" sz="3700" dirty="0">
                <a:latin typeface="Times New Roman" pitchFamily="18" charset="0"/>
                <a:cs typeface="Times New Roman" pitchFamily="18" charset="0"/>
              </a:rPr>
              <a:t>v úmrtnom liste – v časti </a:t>
            </a:r>
            <a:r>
              <a:rPr lang="sk-SK" sz="3700" i="1" dirty="0">
                <a:latin typeface="Times New Roman" pitchFamily="18" charset="0"/>
                <a:cs typeface="Times New Roman" pitchFamily="18" charset="0"/>
              </a:rPr>
              <a:t>Choroba alebo iný dôvod smrti obsahuje poznámku: v čase vojny zavraždená ruským vojakom.</a:t>
            </a:r>
            <a:endParaRPr lang="sk-SK" sz="3700" dirty="0">
              <a:latin typeface="Times New Roman" pitchFamily="18" charset="0"/>
              <a:cs typeface="Times New Roman" pitchFamily="18" charset="0"/>
            </a:endParaRPr>
          </a:p>
          <a:p>
            <a:r>
              <a:rPr lang="sk-SK" sz="3700" dirty="0" smtClean="0">
                <a:latin typeface="Times New Roman" pitchFamily="18" charset="0"/>
                <a:cs typeface="Times New Roman" pitchFamily="18" charset="0"/>
              </a:rPr>
              <a:t>6. Svedectvo </a:t>
            </a:r>
            <a:r>
              <a:rPr lang="sk-SK" sz="3700" dirty="0">
                <a:latin typeface="Times New Roman" pitchFamily="18" charset="0"/>
                <a:cs typeface="Times New Roman" pitchFamily="18" charset="0"/>
              </a:rPr>
              <a:t>ľudí, ktorí počuli slová Anky Kolesárovej pred smrťou: „</a:t>
            </a:r>
            <a:r>
              <a:rPr lang="sk-SK" sz="3700" dirty="0" err="1">
                <a:latin typeface="Times New Roman" pitchFamily="18" charset="0"/>
                <a:cs typeface="Times New Roman" pitchFamily="18" charset="0"/>
              </a:rPr>
              <a:t>Apočko</a:t>
            </a:r>
            <a:r>
              <a:rPr lang="sk-SK" sz="3700" dirty="0">
                <a:latin typeface="Times New Roman" pitchFamily="18" charset="0"/>
                <a:cs typeface="Times New Roman" pitchFamily="18" charset="0"/>
              </a:rPr>
              <a:t>, zbohom! Ježiš, Mária, Jozef!“ Pred smrťou pristúpila k svätej spovedi a svätému prijímaniu.</a:t>
            </a:r>
          </a:p>
          <a:p>
            <a:r>
              <a:rPr lang="sk-SK" sz="3700" dirty="0" smtClean="0">
                <a:latin typeface="Times New Roman" pitchFamily="18" charset="0"/>
                <a:cs typeface="Times New Roman" pitchFamily="18" charset="0"/>
              </a:rPr>
              <a:t>7. Účastníci </a:t>
            </a:r>
            <a:r>
              <a:rPr lang="sk-SK" sz="3700" dirty="0">
                <a:latin typeface="Times New Roman" pitchFamily="18" charset="0"/>
                <a:cs typeface="Times New Roman" pitchFamily="18" charset="0"/>
              </a:rPr>
              <a:t>pútí k jej hrobu sa zúčastňujú na svätých omšiach a ďalšom programe. Veľa z nich pristupuje k svätej spovedi alebo ku generálnej svätej spovedi. Sme svedkami mnohých obrátení a vnútorných uzdravení. Vytvára sa obrovská komunita mladých ľudí. Títo ľudia sa pripravujú na svoje manželstvo alebo iné povolania sľubom čistoty</a:t>
            </a:r>
          </a:p>
          <a:p>
            <a:r>
              <a:rPr lang="sk-SK" sz="3700" dirty="0" smtClean="0">
                <a:latin typeface="Times New Roman" pitchFamily="18" charset="0"/>
                <a:cs typeface="Times New Roman" pitchFamily="18" charset="0"/>
              </a:rPr>
              <a:t>8. Beatifikácia </a:t>
            </a:r>
            <a:r>
              <a:rPr lang="sk-SK" sz="3700" dirty="0">
                <a:latin typeface="Times New Roman" pitchFamily="18" charset="0"/>
                <a:cs typeface="Times New Roman" pitchFamily="18" charset="0"/>
              </a:rPr>
              <a:t>Anny Kolesárovej bude zadosťučinením pre všetky ženy a dievčatá, ktoré počas druhej svetovej vojny trpeli akýmkoľvek ponižovaním.</a:t>
            </a:r>
          </a:p>
          <a:p>
            <a:r>
              <a:rPr lang="sk-SK" sz="3700" dirty="0" smtClean="0">
                <a:latin typeface="Times New Roman" pitchFamily="18" charset="0"/>
                <a:cs typeface="Times New Roman" pitchFamily="18" charset="0"/>
              </a:rPr>
              <a:t>9. Tým</a:t>
            </a:r>
            <a:r>
              <a:rPr lang="sk-SK" sz="3700" dirty="0">
                <a:latin typeface="Times New Roman" pitchFamily="18" charset="0"/>
                <a:cs typeface="Times New Roman" pitchFamily="18" charset="0"/>
              </a:rPr>
              <a:t>, že sa dozvieme o skutočnej  láske, chceme vyjadriť svoj protest proti zneužitiu či akémukoľvek druhu násilia voči ženám.</a:t>
            </a:r>
          </a:p>
          <a:p>
            <a:endParaRPr lang="sk-SK" dirty="0"/>
          </a:p>
        </p:txBody>
      </p:sp>
      <p:pic>
        <p:nvPicPr>
          <p:cNvPr id="14338" name="Picture 2" descr="FOTO Blahorečenie Anny Kolesárovej: Na futbalovom štadióne v ..."/>
          <p:cNvPicPr>
            <a:picLocks noChangeAspect="1" noChangeArrowheads="1"/>
          </p:cNvPicPr>
          <p:nvPr/>
        </p:nvPicPr>
        <p:blipFill>
          <a:blip r:embed="rId2"/>
          <a:srcRect/>
          <a:stretch>
            <a:fillRect/>
          </a:stretch>
        </p:blipFill>
        <p:spPr bwMode="auto">
          <a:xfrm>
            <a:off x="6572264" y="285728"/>
            <a:ext cx="2109888" cy="14051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40" name="Picture 4" descr="BLAHOREČENIE ANNY KOLESÁROVEJ - TV Lux"/>
          <p:cNvPicPr>
            <a:picLocks noChangeAspect="1" noChangeArrowheads="1"/>
          </p:cNvPicPr>
          <p:nvPr/>
        </p:nvPicPr>
        <p:blipFill>
          <a:blip r:embed="rId3"/>
          <a:srcRect/>
          <a:stretch>
            <a:fillRect/>
          </a:stretch>
        </p:blipFill>
        <p:spPr bwMode="auto">
          <a:xfrm>
            <a:off x="6000760" y="5072074"/>
            <a:ext cx="2643206" cy="1520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42" name="Picture 6" descr="SLÁVNOSŤ BLAHOREČENIA ANNY KOLESÁROVEJ | Košice"/>
          <p:cNvPicPr>
            <a:picLocks noChangeAspect="1" noChangeArrowheads="1"/>
          </p:cNvPicPr>
          <p:nvPr/>
        </p:nvPicPr>
        <p:blipFill>
          <a:blip r:embed="rId4"/>
          <a:srcRect/>
          <a:stretch>
            <a:fillRect/>
          </a:stretch>
        </p:blipFill>
        <p:spPr bwMode="auto">
          <a:xfrm>
            <a:off x="785786" y="5275760"/>
            <a:ext cx="4286280" cy="1367950"/>
          </a:xfrm>
          <a:prstGeom prst="rect">
            <a:avLst/>
          </a:prstGeom>
          <a:ln>
            <a:noFill/>
          </a:ln>
          <a:effectLst>
            <a:outerShdw blurRad="292100" dist="139700" dir="2700000" algn="tl" rotWithShape="0">
              <a:srgbClr val="333333">
                <a:alpha val="65000"/>
              </a:srgbClr>
            </a:outerShdw>
          </a:effectLst>
        </p:spPr>
      </p:pic>
      <p:pic>
        <p:nvPicPr>
          <p:cNvPr id="14344" name="Picture 8" descr="Budúca blahoslavená Anna Kolesárová by oslavovala životné jubileum ..."/>
          <p:cNvPicPr>
            <a:picLocks noChangeAspect="1" noChangeArrowheads="1"/>
          </p:cNvPicPr>
          <p:nvPr/>
        </p:nvPicPr>
        <p:blipFill>
          <a:blip r:embed="rId5" cstate="print"/>
          <a:srcRect/>
          <a:stretch>
            <a:fillRect/>
          </a:stretch>
        </p:blipFill>
        <p:spPr bwMode="auto">
          <a:xfrm>
            <a:off x="6786578" y="1928802"/>
            <a:ext cx="1928826" cy="2728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14290"/>
            <a:ext cx="5186370" cy="1143000"/>
          </a:xfrm>
        </p:spPr>
        <p:txBody>
          <a:bodyPr>
            <a:normAutofit fontScale="90000"/>
          </a:bodyPr>
          <a:lstStyle/>
          <a:p>
            <a:r>
              <a:rPr lang="sk-SK"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Domček Anky Kolesárovej</a:t>
            </a:r>
            <a:endParaRPr lang="sk-SK"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Zástupný symbol obsahu 2"/>
          <p:cNvSpPr>
            <a:spLocks noGrp="1"/>
          </p:cNvSpPr>
          <p:nvPr>
            <p:ph idx="1"/>
          </p:nvPr>
        </p:nvSpPr>
        <p:spPr>
          <a:xfrm>
            <a:off x="428596" y="1500174"/>
            <a:ext cx="4257676" cy="4525963"/>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r>
              <a:rPr lang="sk-SK" sz="2400" dirty="0" smtClean="0">
                <a:latin typeface="Times New Roman" pitchFamily="18" charset="0"/>
                <a:cs typeface="Times New Roman" pitchFamily="18" charset="0"/>
              </a:rPr>
              <a:t>Pastoračné </a:t>
            </a:r>
            <a:r>
              <a:rPr lang="sk-SK" sz="2400" dirty="0">
                <a:latin typeface="Times New Roman" pitchFamily="18" charset="0"/>
                <a:cs typeface="Times New Roman" pitchFamily="18" charset="0"/>
              </a:rPr>
              <a:t>centrum Anny Kolesárovej - </a:t>
            </a:r>
            <a:r>
              <a:rPr lang="sk-SK" sz="2400" b="1" dirty="0">
                <a:latin typeface="Times New Roman" pitchFamily="18" charset="0"/>
                <a:cs typeface="Times New Roman" pitchFamily="18" charset="0"/>
              </a:rPr>
              <a:t>centrum mladých vo Vysokej nad Uhom -</a:t>
            </a:r>
            <a:r>
              <a:rPr lang="sk-SK" sz="2400" dirty="0">
                <a:latin typeface="Times New Roman" pitchFamily="18" charset="0"/>
                <a:cs typeface="Times New Roman" pitchFamily="18" charset="0"/>
              </a:rPr>
              <a:t> slúži predovšetkým mladým, ktorým ponúka miesto pokoja, radosti zo stretnutia s inými, načerpanie nových síl a pookriatie na duchu.</a:t>
            </a:r>
          </a:p>
          <a:p>
            <a:r>
              <a:rPr lang="sk-SK" sz="2400" dirty="0">
                <a:latin typeface="Times New Roman" pitchFamily="18" charset="0"/>
                <a:cs typeface="Times New Roman" pitchFamily="18" charset="0"/>
              </a:rPr>
              <a:t>V Domčeku sa narodil a žil jezuita páter Michal Potocký, ktorý bol prvý horliteľ za blahorečenie Anky Kolesárovej. Od počiatku pútí sme tento Domček využívali počas stretnutí alebo duchovných obnov.</a:t>
            </a:r>
            <a:br>
              <a:rPr lang="sk-SK" sz="2400" dirty="0">
                <a:latin typeface="Times New Roman" pitchFamily="18" charset="0"/>
                <a:cs typeface="Times New Roman" pitchFamily="18" charset="0"/>
              </a:rPr>
            </a:br>
            <a:r>
              <a:rPr lang="sk-SK" sz="2400" b="1" dirty="0">
                <a:latin typeface="Times New Roman" pitchFamily="18" charset="0"/>
                <a:cs typeface="Times New Roman" pitchFamily="18" charset="0"/>
              </a:rPr>
              <a:t>Nadácia J. Murgaša</a:t>
            </a:r>
            <a:r>
              <a:rPr lang="sk-SK" sz="2400" dirty="0">
                <a:latin typeface="Times New Roman" pitchFamily="18" charset="0"/>
                <a:cs typeface="Times New Roman" pitchFamily="18" charset="0"/>
              </a:rPr>
              <a:t> nám kúpila tento Domček </a:t>
            </a:r>
            <a:r>
              <a:rPr lang="sk-SK" sz="2400" i="1" dirty="0">
                <a:latin typeface="Times New Roman" pitchFamily="18" charset="0"/>
                <a:cs typeface="Times New Roman" pitchFamily="18" charset="0"/>
              </a:rPr>
              <a:t>(sme im zato veľmi vďační)</a:t>
            </a:r>
            <a:r>
              <a:rPr lang="sk-SK" sz="2400" dirty="0">
                <a:latin typeface="Times New Roman" pitchFamily="18" charset="0"/>
                <a:cs typeface="Times New Roman" pitchFamily="18" charset="0"/>
              </a:rPr>
              <a:t>, ktorý sme si za pomoci mladých dobrovoľníkov, dobrodincov a sponzorov opravili.</a:t>
            </a:r>
            <a:br>
              <a:rPr lang="sk-SK" sz="2400" dirty="0">
                <a:latin typeface="Times New Roman" pitchFamily="18" charset="0"/>
                <a:cs typeface="Times New Roman" pitchFamily="18" charset="0"/>
              </a:rPr>
            </a:br>
            <a:r>
              <a:rPr lang="sk-SK" sz="2400" b="1" dirty="0">
                <a:latin typeface="Times New Roman" pitchFamily="18" charset="0"/>
                <a:cs typeface="Times New Roman" pitchFamily="18" charset="0"/>
              </a:rPr>
              <a:t>Cieľom Domčeka je poskytnúť mladým spoločenstvo a teplo domova. </a:t>
            </a:r>
            <a:r>
              <a:rPr lang="sk-SK" sz="2400" dirty="0">
                <a:latin typeface="Times New Roman" pitchFamily="18" charset="0"/>
                <a:cs typeface="Times New Roman" pitchFamily="18" charset="0"/>
              </a:rPr>
              <a:t>Túto duchovnú rodinu zažívajú pri spoločných aktivitách, brigádach, modlitbách, tvorivých dielňach, športových a spoločenských hrách.</a:t>
            </a:r>
          </a:p>
          <a:p>
            <a:endParaRPr lang="sk-SK" dirty="0"/>
          </a:p>
        </p:txBody>
      </p:sp>
      <p:pic>
        <p:nvPicPr>
          <p:cNvPr id="13314" name="Picture 2" descr="Reakcia mladých v Domčeku k blahorečeniu - Anna Kolesárová"/>
          <p:cNvPicPr>
            <a:picLocks noChangeAspect="1" noChangeArrowheads="1"/>
          </p:cNvPicPr>
          <p:nvPr/>
        </p:nvPicPr>
        <p:blipFill>
          <a:blip r:embed="rId2"/>
          <a:srcRect/>
          <a:stretch>
            <a:fillRect/>
          </a:stretch>
        </p:blipFill>
        <p:spPr bwMode="auto">
          <a:xfrm>
            <a:off x="4500562" y="428604"/>
            <a:ext cx="4320163" cy="2428892"/>
          </a:xfrm>
          <a:prstGeom prst="rect">
            <a:avLst/>
          </a:prstGeom>
          <a:ln>
            <a:noFill/>
          </a:ln>
          <a:effectLst>
            <a:outerShdw blurRad="190500" algn="tl" rotWithShape="0">
              <a:srgbClr val="000000">
                <a:alpha val="70000"/>
              </a:srgbClr>
            </a:outerShdw>
          </a:effectLst>
        </p:spPr>
      </p:pic>
      <p:sp>
        <p:nvSpPr>
          <p:cNvPr id="13318" name="AutoShape 6" descr="Domček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3320" name="AutoShape 8" descr="Domček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3322" name="AutoShape 10" descr="Domček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9" name="Obrázok 8" descr="stiahnuť.png"/>
          <p:cNvPicPr>
            <a:picLocks noChangeAspect="1"/>
          </p:cNvPicPr>
          <p:nvPr/>
        </p:nvPicPr>
        <p:blipFill>
          <a:blip r:embed="rId3"/>
          <a:stretch>
            <a:fillRect/>
          </a:stretch>
        </p:blipFill>
        <p:spPr>
          <a:xfrm>
            <a:off x="5143504" y="3000372"/>
            <a:ext cx="3286133" cy="3286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4829180" cy="1143000"/>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sk-SK" b="1" dirty="0" smtClean="0">
                <a:ln/>
                <a:solidFill>
                  <a:schemeClr val="accent3"/>
                </a:solidFill>
              </a:rPr>
              <a:t>Púte vo Vysokej nad Uhom</a:t>
            </a:r>
            <a:endParaRPr lang="sk-SK" b="1" dirty="0">
              <a:ln/>
              <a:solidFill>
                <a:schemeClr val="accent3"/>
              </a:solidFill>
            </a:endParaRPr>
          </a:p>
        </p:txBody>
      </p:sp>
      <p:sp>
        <p:nvSpPr>
          <p:cNvPr id="5" name="Zástupný symbol obsahu 4"/>
          <p:cNvSpPr>
            <a:spLocks noGrp="1"/>
          </p:cNvSpPr>
          <p:nvPr>
            <p:ph idx="1"/>
          </p:nvPr>
        </p:nvSpPr>
        <p:spPr>
          <a:xfrm>
            <a:off x="457200" y="1600200"/>
            <a:ext cx="3257544" cy="4525963"/>
          </a:xfrm>
        </p:spPr>
        <p:style>
          <a:lnRef idx="2">
            <a:schemeClr val="accent2"/>
          </a:lnRef>
          <a:fillRef idx="1">
            <a:schemeClr val="lt1"/>
          </a:fillRef>
          <a:effectRef idx="0">
            <a:schemeClr val="accent2"/>
          </a:effectRef>
          <a:fontRef idx="minor">
            <a:schemeClr val="dk1"/>
          </a:fontRef>
        </p:style>
        <p:txBody>
          <a:bodyPr>
            <a:normAutofit/>
          </a:bodyPr>
          <a:lstStyle/>
          <a:p>
            <a:r>
              <a:rPr lang="sk-SK" sz="2000" dirty="0" smtClean="0">
                <a:latin typeface="Times New Roman" pitchFamily="18" charset="0"/>
                <a:cs typeface="Times New Roman" pitchFamily="18" charset="0"/>
              </a:rPr>
              <a:t>Púť radosti-koná sa 4-krát v roku</a:t>
            </a:r>
          </a:p>
          <a:p>
            <a:r>
              <a:rPr lang="sk-SK" sz="2000" dirty="0" smtClean="0">
                <a:latin typeface="Times New Roman" pitchFamily="18" charset="0"/>
                <a:cs typeface="Times New Roman" pitchFamily="18" charset="0"/>
              </a:rPr>
              <a:t>Púť zrelosti-stretnutie mladých od 23 rokov</a:t>
            </a:r>
          </a:p>
          <a:p>
            <a:r>
              <a:rPr lang="sk-SK" sz="2000" dirty="0" smtClean="0">
                <a:latin typeface="Times New Roman" pitchFamily="18" charset="0"/>
                <a:cs typeface="Times New Roman" pitchFamily="18" charset="0"/>
              </a:rPr>
              <a:t>Púť rodín-rodičia a deti</a:t>
            </a:r>
          </a:p>
          <a:p>
            <a:r>
              <a:rPr lang="sk-SK" sz="2000" dirty="0" smtClean="0">
                <a:latin typeface="Times New Roman" pitchFamily="18" charset="0"/>
                <a:cs typeface="Times New Roman" pitchFamily="18" charset="0"/>
              </a:rPr>
              <a:t>Duchovné obnovy-žiaci zo škôl</a:t>
            </a:r>
          </a:p>
          <a:p>
            <a:r>
              <a:rPr lang="sk-SK" sz="2000" dirty="0" smtClean="0">
                <a:latin typeface="Times New Roman" pitchFamily="18" charset="0"/>
                <a:cs typeface="Times New Roman" pitchFamily="18" charset="0"/>
              </a:rPr>
              <a:t>Festival radosti-koná sa v čase letnej púte radosti</a:t>
            </a:r>
          </a:p>
          <a:p>
            <a:r>
              <a:rPr lang="sk-SK" sz="2000" dirty="0" smtClean="0">
                <a:latin typeface="Times New Roman" pitchFamily="18" charset="0"/>
                <a:cs typeface="Times New Roman" pitchFamily="18" charset="0"/>
              </a:rPr>
              <a:t>Silvester-28.12-1.1</a:t>
            </a:r>
            <a:endParaRPr lang="sk-SK" sz="2000" dirty="0">
              <a:latin typeface="Times New Roman" pitchFamily="18" charset="0"/>
              <a:cs typeface="Times New Roman" pitchFamily="18" charset="0"/>
            </a:endParaRPr>
          </a:p>
        </p:txBody>
      </p:sp>
      <p:pic>
        <p:nvPicPr>
          <p:cNvPr id="12290" name="Picture 2" descr="PÚŤ RADOSTI - TV Lux"/>
          <p:cNvPicPr>
            <a:picLocks noChangeAspect="1" noChangeArrowheads="1"/>
          </p:cNvPicPr>
          <p:nvPr/>
        </p:nvPicPr>
        <p:blipFill>
          <a:blip r:embed="rId2"/>
          <a:srcRect/>
          <a:stretch>
            <a:fillRect/>
          </a:stretch>
        </p:blipFill>
        <p:spPr bwMode="auto">
          <a:xfrm>
            <a:off x="3929058" y="785794"/>
            <a:ext cx="4929222" cy="2762833"/>
          </a:xfrm>
          <a:prstGeom prst="rect">
            <a:avLst/>
          </a:prstGeom>
          <a:noFill/>
        </p:spPr>
      </p:pic>
      <p:pic>
        <p:nvPicPr>
          <p:cNvPr id="12292" name="Picture 4" descr="Festival radosti 2009 – Farnosť sv. Jozefa, Víťaz"/>
          <p:cNvPicPr>
            <a:picLocks noChangeAspect="1" noChangeArrowheads="1"/>
          </p:cNvPicPr>
          <p:nvPr/>
        </p:nvPicPr>
        <p:blipFill>
          <a:blip r:embed="rId3"/>
          <a:srcRect/>
          <a:stretch>
            <a:fillRect/>
          </a:stretch>
        </p:blipFill>
        <p:spPr bwMode="auto">
          <a:xfrm>
            <a:off x="4429124" y="3714752"/>
            <a:ext cx="3714776" cy="278934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4329114" cy="1143000"/>
          </a:xfrm>
        </p:spPr>
        <p:txBody>
          <a:bodyPr>
            <a:normAutofit fontScale="90000"/>
          </a:bodyPr>
          <a:lstStyle/>
          <a:p>
            <a:r>
              <a:rPr lang="sk-SK" dirty="0" smtClean="0"/>
              <a:t>Modlitbe k Anke Kolesárovej </a:t>
            </a:r>
            <a:endParaRPr lang="sk-SK" dirty="0"/>
          </a:p>
        </p:txBody>
      </p:sp>
      <p:sp>
        <p:nvSpPr>
          <p:cNvPr id="3" name="Zástupný symbol obsahu 2"/>
          <p:cNvSpPr>
            <a:spLocks noGrp="1"/>
          </p:cNvSpPr>
          <p:nvPr>
            <p:ph idx="1"/>
          </p:nvPr>
        </p:nvSpPr>
        <p:spPr>
          <a:xfrm>
            <a:off x="457200" y="1600201"/>
            <a:ext cx="3900486" cy="4400568"/>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algn="ctr"/>
            <a:r>
              <a:rPr lang="sk-SK" sz="2100" dirty="0">
                <a:latin typeface="Times New Roman" pitchFamily="18" charset="0"/>
                <a:cs typeface="Times New Roman" pitchFamily="18" charset="0"/>
              </a:rPr>
              <a:t>Nebeský Otče,</a:t>
            </a:r>
            <a:br>
              <a:rPr lang="sk-SK" sz="2100" dirty="0">
                <a:latin typeface="Times New Roman" pitchFamily="18" charset="0"/>
                <a:cs typeface="Times New Roman" pitchFamily="18" charset="0"/>
              </a:rPr>
            </a:br>
            <a:r>
              <a:rPr lang="sk-SK" sz="2100" dirty="0">
                <a:latin typeface="Times New Roman" pitchFamily="18" charset="0"/>
                <a:cs typeface="Times New Roman" pitchFamily="18" charset="0"/>
              </a:rPr>
              <a:t>blahoslavená Anna Kolesárová</a:t>
            </a:r>
            <a:br>
              <a:rPr lang="sk-SK" sz="2100" dirty="0">
                <a:latin typeface="Times New Roman" pitchFamily="18" charset="0"/>
                <a:cs typeface="Times New Roman" pitchFamily="18" charset="0"/>
              </a:rPr>
            </a:br>
            <a:r>
              <a:rPr lang="sk-SK" sz="2100" dirty="0">
                <a:latin typeface="Times New Roman" pitchFamily="18" charset="0"/>
                <a:cs typeface="Times New Roman" pitchFamily="18" charset="0"/>
              </a:rPr>
              <a:t>ako </a:t>
            </a:r>
            <a:r>
              <a:rPr lang="sk-SK" sz="2100" dirty="0" err="1">
                <a:latin typeface="Times New Roman" pitchFamily="18" charset="0"/>
                <a:cs typeface="Times New Roman" pitchFamily="18" charset="0"/>
              </a:rPr>
              <a:t>mučeníčka</a:t>
            </a:r>
            <a:r>
              <a:rPr lang="sk-SK" sz="2100" dirty="0">
                <a:latin typeface="Times New Roman" pitchFamily="18" charset="0"/>
                <a:cs typeface="Times New Roman" pitchFamily="18" charset="0"/>
              </a:rPr>
              <a:t> čistoty</a:t>
            </a:r>
            <a:br>
              <a:rPr lang="sk-SK" sz="2100" dirty="0">
                <a:latin typeface="Times New Roman" pitchFamily="18" charset="0"/>
                <a:cs typeface="Times New Roman" pitchFamily="18" charset="0"/>
              </a:rPr>
            </a:br>
            <a:r>
              <a:rPr lang="sk-SK" sz="2100" dirty="0">
                <a:latin typeface="Times New Roman" pitchFamily="18" charset="0"/>
                <a:cs typeface="Times New Roman" pitchFamily="18" charset="0"/>
              </a:rPr>
              <a:t>vydala svedectvo o bohatstve</a:t>
            </a:r>
            <a:br>
              <a:rPr lang="sk-SK" sz="2100" dirty="0">
                <a:latin typeface="Times New Roman" pitchFamily="18" charset="0"/>
                <a:cs typeface="Times New Roman" pitchFamily="18" charset="0"/>
              </a:rPr>
            </a:br>
            <a:r>
              <a:rPr lang="sk-SK" sz="2100" dirty="0">
                <a:latin typeface="Times New Roman" pitchFamily="18" charset="0"/>
                <a:cs typeface="Times New Roman" pitchFamily="18" charset="0"/>
              </a:rPr>
              <a:t>vnútornej krásy každého človeka</a:t>
            </a:r>
            <a:br>
              <a:rPr lang="sk-SK" sz="2100" dirty="0">
                <a:latin typeface="Times New Roman" pitchFamily="18" charset="0"/>
                <a:cs typeface="Times New Roman" pitchFamily="18" charset="0"/>
              </a:rPr>
            </a:br>
            <a:r>
              <a:rPr lang="sk-SK" sz="2100" dirty="0">
                <a:latin typeface="Times New Roman" pitchFamily="18" charset="0"/>
                <a:cs typeface="Times New Roman" pitchFamily="18" charset="0"/>
              </a:rPr>
              <a:t>a stala sa povzbudením pre mladých a rodiny</a:t>
            </a:r>
            <a:br>
              <a:rPr lang="sk-SK" sz="2100" dirty="0">
                <a:latin typeface="Times New Roman" pitchFamily="18" charset="0"/>
                <a:cs typeface="Times New Roman" pitchFamily="18" charset="0"/>
              </a:rPr>
            </a:br>
            <a:r>
              <a:rPr lang="sk-SK" sz="2100" dirty="0">
                <a:latin typeface="Times New Roman" pitchFamily="18" charset="0"/>
                <a:cs typeface="Times New Roman" pitchFamily="18" charset="0"/>
              </a:rPr>
              <a:t>pri vytváraní úprimných a čistých vzťahov.</a:t>
            </a:r>
            <a:br>
              <a:rPr lang="sk-SK" sz="2100" dirty="0">
                <a:latin typeface="Times New Roman" pitchFamily="18" charset="0"/>
                <a:cs typeface="Times New Roman" pitchFamily="18" charset="0"/>
              </a:rPr>
            </a:br>
            <a:r>
              <a:rPr lang="sk-SK" sz="2100" dirty="0">
                <a:latin typeface="Times New Roman" pitchFamily="18" charset="0"/>
                <a:cs typeface="Times New Roman" pitchFamily="18" charset="0"/>
              </a:rPr>
              <a:t>Prosíme ťa, na jej orodovanie</a:t>
            </a:r>
            <a:br>
              <a:rPr lang="sk-SK" sz="2100" dirty="0">
                <a:latin typeface="Times New Roman" pitchFamily="18" charset="0"/>
                <a:cs typeface="Times New Roman" pitchFamily="18" charset="0"/>
              </a:rPr>
            </a:br>
            <a:r>
              <a:rPr lang="sk-SK" sz="2100" dirty="0">
                <a:latin typeface="Times New Roman" pitchFamily="18" charset="0"/>
                <a:cs typeface="Times New Roman" pitchFamily="18" charset="0"/>
              </a:rPr>
              <a:t>vypočuj tieto prosby</a:t>
            </a:r>
            <a:br>
              <a:rPr lang="sk-SK" sz="2100" dirty="0">
                <a:latin typeface="Times New Roman" pitchFamily="18" charset="0"/>
                <a:cs typeface="Times New Roman" pitchFamily="18" charset="0"/>
              </a:rPr>
            </a:br>
            <a:r>
              <a:rPr lang="sk-SK" sz="2100" i="1" dirty="0">
                <a:latin typeface="Times New Roman" pitchFamily="18" charset="0"/>
                <a:cs typeface="Times New Roman" pitchFamily="18" charset="0"/>
              </a:rPr>
              <a:t>(teraz prednes svoje prosby...)</a:t>
            </a:r>
            <a:endParaRPr lang="sk-SK" sz="2100" dirty="0">
              <a:latin typeface="Times New Roman" pitchFamily="18" charset="0"/>
              <a:cs typeface="Times New Roman" pitchFamily="18" charset="0"/>
            </a:endParaRPr>
          </a:p>
          <a:p>
            <a:pPr algn="ctr"/>
            <a:r>
              <a:rPr lang="sk-SK" sz="2100" dirty="0">
                <a:latin typeface="Times New Roman" pitchFamily="18" charset="0"/>
                <a:cs typeface="Times New Roman" pitchFamily="18" charset="0"/>
              </a:rPr>
              <a:t>a daj, aby sme ju mohli</a:t>
            </a:r>
            <a:br>
              <a:rPr lang="sk-SK" sz="2100" dirty="0">
                <a:latin typeface="Times New Roman" pitchFamily="18" charset="0"/>
                <a:cs typeface="Times New Roman" pitchFamily="18" charset="0"/>
              </a:rPr>
            </a:br>
            <a:r>
              <a:rPr lang="sk-SK" sz="2100" dirty="0">
                <a:latin typeface="Times New Roman" pitchFamily="18" charset="0"/>
                <a:cs typeface="Times New Roman" pitchFamily="18" charset="0"/>
              </a:rPr>
              <a:t>uctievať na oltári ako svätú.</a:t>
            </a:r>
            <a:br>
              <a:rPr lang="sk-SK" sz="2100" dirty="0">
                <a:latin typeface="Times New Roman" pitchFamily="18" charset="0"/>
                <a:cs typeface="Times New Roman" pitchFamily="18" charset="0"/>
              </a:rPr>
            </a:br>
            <a:r>
              <a:rPr lang="sk-SK" sz="2100" dirty="0">
                <a:latin typeface="Times New Roman" pitchFamily="18" charset="0"/>
                <a:cs typeface="Times New Roman" pitchFamily="18" charset="0"/>
              </a:rPr>
              <a:t>Skrze Krista, nášho Pána.</a:t>
            </a:r>
            <a:br>
              <a:rPr lang="sk-SK" sz="2100" dirty="0">
                <a:latin typeface="Times New Roman" pitchFamily="18" charset="0"/>
                <a:cs typeface="Times New Roman" pitchFamily="18" charset="0"/>
              </a:rPr>
            </a:br>
            <a:r>
              <a:rPr lang="sk-SK" sz="2100" dirty="0">
                <a:latin typeface="Times New Roman" pitchFamily="18" charset="0"/>
                <a:cs typeface="Times New Roman" pitchFamily="18" charset="0"/>
              </a:rPr>
              <a:t>Amen.</a:t>
            </a:r>
          </a:p>
          <a:p>
            <a:endParaRPr lang="sk-SK" dirty="0"/>
          </a:p>
        </p:txBody>
      </p:sp>
      <p:pic>
        <p:nvPicPr>
          <p:cNvPr id="23554" name="Picture 2" descr="https://annakolesarova.sk/wp-content/uploads/2018/11/obr%C3%A1zok-zadn%C3%A1-strana.jpg"/>
          <p:cNvPicPr>
            <a:picLocks noChangeAspect="1" noChangeArrowheads="1"/>
          </p:cNvPicPr>
          <p:nvPr/>
        </p:nvPicPr>
        <p:blipFill>
          <a:blip r:embed="rId2"/>
          <a:srcRect/>
          <a:stretch>
            <a:fillRect/>
          </a:stretch>
        </p:blipFill>
        <p:spPr bwMode="auto">
          <a:xfrm>
            <a:off x="4643438" y="285728"/>
            <a:ext cx="3729040" cy="6215068"/>
          </a:xfrm>
          <a:prstGeom prst="rect">
            <a:avLst/>
          </a:prstGeom>
          <a:ln>
            <a:noFill/>
          </a:ln>
          <a:effectLst>
            <a:outerShdw blurRad="190500" algn="tl" rotWithShape="0">
              <a:srgbClr val="000000">
                <a:alpha val="70000"/>
              </a:srgbClr>
            </a:outerShdw>
          </a:effectLst>
        </p:spPr>
      </p:pic>
    </p:spTree>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319</Words>
  <Application>Microsoft Office PowerPoint</Application>
  <PresentationFormat>Prezentácia na obrazovke (4:3)</PresentationFormat>
  <Paragraphs>41</Paragraphs>
  <Slides>10</Slides>
  <Notes>0</Notes>
  <HiddenSlides>0</HiddenSlides>
  <MMClips>0</MMClips>
  <ScaleCrop>false</ScaleCrop>
  <HeadingPairs>
    <vt:vector size="4" baseType="variant">
      <vt:variant>
        <vt:lpstr>Motív</vt:lpstr>
      </vt:variant>
      <vt:variant>
        <vt:i4>1</vt:i4>
      </vt:variant>
      <vt:variant>
        <vt:lpstr>Nadpisy snímok</vt:lpstr>
      </vt:variant>
      <vt:variant>
        <vt:i4>10</vt:i4>
      </vt:variant>
    </vt:vector>
  </HeadingPairs>
  <TitlesOfParts>
    <vt:vector size="11" baseType="lpstr">
      <vt:lpstr>Motív Office</vt:lpstr>
      <vt:lpstr>Anka Kolesárová</vt:lpstr>
      <vt:lpstr>Anka a jej životopis</vt:lpstr>
      <vt:lpstr>Anka a jej osudná noc</vt:lpstr>
      <vt:lpstr>Ako vznikal relikviár </vt:lpstr>
      <vt:lpstr>Ankin prsteň</vt:lpstr>
      <vt:lpstr>Blahoslavenie Anky</vt:lpstr>
      <vt:lpstr>Domček Anky Kolesárovej</vt:lpstr>
      <vt:lpstr>Púte vo Vysokej nad Uhom</vt:lpstr>
      <vt:lpstr>Modlitbe k Anke Kolesárovej </vt:lpstr>
      <vt:lpstr>Snímka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 Kolesárová</dc:title>
  <dc:creator>rusnakovci</dc:creator>
  <cp:lastModifiedBy>rusnakovci</cp:lastModifiedBy>
  <cp:revision>18</cp:revision>
  <dcterms:created xsi:type="dcterms:W3CDTF">2020-03-31T08:59:53Z</dcterms:created>
  <dcterms:modified xsi:type="dcterms:W3CDTF">2020-03-31T11:55:26Z</dcterms:modified>
</cp:coreProperties>
</file>