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2" r:id="rId6"/>
    <p:sldId id="257" r:id="rId7"/>
    <p:sldId id="261" r:id="rId8"/>
    <p:sldId id="271" r:id="rId9"/>
    <p:sldId id="268" r:id="rId10"/>
    <p:sldId id="263" r:id="rId11"/>
    <p:sldId id="264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FF00"/>
    <a:srgbClr val="0000FF"/>
    <a:srgbClr val="FF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28BE4-6E4C-45E9-BA1B-113AFC3C94A6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D717-A4AD-406E-8DAC-BFA6C50DDF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733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D717-A4AD-406E-8DAC-BFA6C50DDFE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4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42-47A0-4BDF-9184-73B54A288B0C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4A4F-DD01-4023-96B1-847A774A32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361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42-47A0-4BDF-9184-73B54A288B0C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4A4F-DD01-4023-96B1-847A774A32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392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42-47A0-4BDF-9184-73B54A288B0C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4A4F-DD01-4023-96B1-847A774A32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359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42-47A0-4BDF-9184-73B54A288B0C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4A4F-DD01-4023-96B1-847A774A32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035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42-47A0-4BDF-9184-73B54A288B0C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4A4F-DD01-4023-96B1-847A774A32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337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42-47A0-4BDF-9184-73B54A288B0C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4A4F-DD01-4023-96B1-847A774A32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468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42-47A0-4BDF-9184-73B54A288B0C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4A4F-DD01-4023-96B1-847A774A32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484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42-47A0-4BDF-9184-73B54A288B0C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4A4F-DD01-4023-96B1-847A774A32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679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42-47A0-4BDF-9184-73B54A288B0C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4A4F-DD01-4023-96B1-847A774A32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674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42-47A0-4BDF-9184-73B54A288B0C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4A4F-DD01-4023-96B1-847A774A32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252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42-47A0-4BDF-9184-73B54A288B0C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4A4F-DD01-4023-96B1-847A774A32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439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5142-47A0-4BDF-9184-73B54A288B0C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4A4F-DD01-4023-96B1-847A774A32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456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sledok vyhľadávania obrázkov pre dopyt tatr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5099" y="154983"/>
            <a:ext cx="9144000" cy="1526180"/>
          </a:xfrm>
        </p:spPr>
        <p:txBody>
          <a:bodyPr>
            <a:normAutofit/>
          </a:bodyPr>
          <a:lstStyle/>
          <a:p>
            <a:r>
              <a:rPr lang="sk-SK" sz="72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Comic Sans MS" panose="030F0702030302020204" pitchFamily="66" charset="0"/>
              </a:rPr>
              <a:t>Tatranská </a:t>
            </a:r>
            <a:r>
              <a:rPr lang="sk-SK" sz="72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Comic Sans MS" panose="030F0702030302020204" pitchFamily="66" charset="0"/>
              </a:rPr>
              <a:t>Kikimora</a:t>
            </a:r>
            <a:endParaRPr lang="sk-SK" sz="7200" b="1" dirty="0">
              <a:ln w="22225">
                <a:solidFill>
                  <a:srgbClr val="FFFF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05817" y="5331854"/>
            <a:ext cx="3733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Comic Sans MS" panose="030F0702030302020204" pitchFamily="66" charset="0"/>
              </a:rPr>
              <a:t>SLOVENSKÁ BÁJ</a:t>
            </a:r>
            <a:endParaRPr lang="sk-SK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545" y="329488"/>
            <a:ext cx="6446949" cy="981695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Zapíšeme si!!!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71815" y="1311183"/>
            <a:ext cx="10925234" cy="51351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3200" b="1" dirty="0" smtClean="0">
                <a:latin typeface="Comic Sans MS" panose="030F0702030302020204" pitchFamily="66" charset="0"/>
              </a:rPr>
              <a:t>Lit. druh: </a:t>
            </a:r>
            <a:r>
              <a:rPr lang="sk-SK" sz="3200" dirty="0" smtClean="0">
                <a:latin typeface="Comic Sans MS" panose="030F0702030302020204" pitchFamily="66" charset="0"/>
              </a:rPr>
              <a:t>	epika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sz="3200" b="1" dirty="0" smtClean="0">
                <a:latin typeface="Comic Sans MS" panose="030F0702030302020204" pitchFamily="66" charset="0"/>
              </a:rPr>
              <a:t>Lit. forma: </a:t>
            </a:r>
            <a:r>
              <a:rPr lang="sk-SK" sz="3200" dirty="0" smtClean="0">
                <a:latin typeface="Comic Sans MS" panose="030F0702030302020204" pitchFamily="66" charset="0"/>
              </a:rPr>
              <a:t>	próza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sz="3200" b="1" dirty="0" smtClean="0">
                <a:latin typeface="Comic Sans MS" panose="030F0702030302020204" pitchFamily="66" charset="0"/>
              </a:rPr>
              <a:t>Lit. žáner: </a:t>
            </a:r>
            <a:r>
              <a:rPr lang="sk-SK" sz="3200" dirty="0" smtClean="0">
                <a:latin typeface="Comic Sans MS" panose="030F0702030302020204" pitchFamily="66" charset="0"/>
              </a:rPr>
              <a:t>	báj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sz="3200" b="1" dirty="0" smtClean="0">
                <a:latin typeface="Comic Sans MS" panose="030F0702030302020204" pitchFamily="66" charset="0"/>
              </a:rPr>
              <a:t>Téma: </a:t>
            </a:r>
            <a:r>
              <a:rPr lang="sk-SK" sz="3200" dirty="0" smtClean="0">
                <a:latin typeface="Comic Sans MS" panose="030F0702030302020204" pitchFamily="66" charset="0"/>
              </a:rPr>
              <a:t>		Pôvod tatranských štítov, riek a jazier.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sz="3200" b="1" dirty="0" smtClean="0">
                <a:latin typeface="Comic Sans MS" panose="030F0702030302020204" pitchFamily="66" charset="0"/>
              </a:rPr>
              <a:t>Idea: </a:t>
            </a:r>
            <a:r>
              <a:rPr lang="sk-SK" sz="3200" dirty="0" smtClean="0">
                <a:latin typeface="Comic Sans MS" panose="030F0702030302020204" pitchFamily="66" charset="0"/>
              </a:rPr>
              <a:t>		Uprostred Európy sa nachádza krajina s 			krásnou prírodou Tatier – Slovensko. </a:t>
            </a:r>
            <a:endParaRPr lang="sk-SK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Výsledok vyhľadávania obrázkov pre dopyt tatr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57" y="329488"/>
            <a:ext cx="5771789" cy="3006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36035" y="206061"/>
            <a:ext cx="6446949" cy="981695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ln w="22225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anose="030F0702030302020204" pitchFamily="66" charset="0"/>
              </a:rPr>
              <a:t>Zapíšeme si!!!</a:t>
            </a:r>
            <a:endParaRPr lang="sk-SK" sz="5400" b="1" dirty="0">
              <a:ln w="22225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4851" y="1378039"/>
            <a:ext cx="11449319" cy="38834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3200" b="1" dirty="0" smtClean="0">
                <a:latin typeface="Comic Sans MS" panose="030F0702030302020204" pitchFamily="66" charset="0"/>
              </a:rPr>
              <a:t>Hl. postavy:</a:t>
            </a:r>
            <a:r>
              <a:rPr lang="sk-SK" sz="3200" dirty="0" smtClean="0">
                <a:latin typeface="Comic Sans MS" panose="030F0702030302020204" pitchFamily="66" charset="0"/>
              </a:rPr>
              <a:t>		Hoľa, </a:t>
            </a:r>
            <a:r>
              <a:rPr lang="sk-SK" sz="3200" dirty="0" err="1" smtClean="0">
                <a:latin typeface="Comic Sans MS" panose="030F0702030302020204" pitchFamily="66" charset="0"/>
              </a:rPr>
              <a:t>Kikimora</a:t>
            </a:r>
            <a:endParaRPr lang="sk-SK" sz="3200" dirty="0" smtClean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sk-SK" sz="3200" b="1" dirty="0" err="1" smtClean="0">
                <a:latin typeface="Comic Sans MS" panose="030F0702030302020204" pitchFamily="66" charset="0"/>
              </a:rPr>
              <a:t>Vedľ</a:t>
            </a:r>
            <a:r>
              <a:rPr lang="sk-SK" sz="3200" b="1" dirty="0" smtClean="0">
                <a:latin typeface="Comic Sans MS" panose="030F0702030302020204" pitchFamily="66" charset="0"/>
              </a:rPr>
              <a:t>. postavy:</a:t>
            </a:r>
            <a:r>
              <a:rPr lang="sk-SK" sz="3200" dirty="0" smtClean="0">
                <a:latin typeface="Comic Sans MS" panose="030F0702030302020204" pitchFamily="66" charset="0"/>
              </a:rPr>
              <a:t>	</a:t>
            </a:r>
            <a:r>
              <a:rPr lang="sk-SK" sz="3200" dirty="0">
                <a:latin typeface="Comic Sans MS" panose="030F0702030302020204" pitchFamily="66" charset="0"/>
              </a:rPr>
              <a:t>praotec Tatran, Kriváň, Satan, </a:t>
            </a:r>
            <a:r>
              <a:rPr lang="sk-SK" sz="3200" dirty="0" smtClean="0">
                <a:latin typeface="Comic Sans MS" panose="030F0702030302020204" pitchFamily="66" charset="0"/>
              </a:rPr>
              <a:t>Mních</a:t>
            </a:r>
            <a:r>
              <a:rPr lang="sk-SK" sz="3200" dirty="0">
                <a:latin typeface="Comic Sans MS" panose="030F0702030302020204" pitchFamily="66" charset="0"/>
              </a:rPr>
              <a:t>, </a:t>
            </a:r>
            <a:r>
              <a:rPr lang="sk-SK" sz="3200" dirty="0" smtClean="0">
                <a:latin typeface="Comic Sans MS" panose="030F0702030302020204" pitchFamily="66" charset="0"/>
              </a:rPr>
              <a:t>					Lomničan</a:t>
            </a:r>
            <a:r>
              <a:rPr lang="sk-SK" sz="3200" dirty="0">
                <a:latin typeface="Comic Sans MS" panose="030F0702030302020204" pitchFamily="66" charset="0"/>
              </a:rPr>
              <a:t>, </a:t>
            </a:r>
            <a:r>
              <a:rPr lang="sk-SK" sz="3200" dirty="0" smtClean="0">
                <a:latin typeface="Comic Sans MS" panose="030F0702030302020204" pitchFamily="66" charset="0"/>
              </a:rPr>
              <a:t>Ďumbier, </a:t>
            </a:r>
            <a:r>
              <a:rPr lang="sk-SK" sz="3200" dirty="0" err="1" smtClean="0">
                <a:latin typeface="Comic Sans MS" panose="030F0702030302020204" pitchFamily="66" charset="0"/>
              </a:rPr>
              <a:t>Tatranove</a:t>
            </a:r>
            <a:r>
              <a:rPr lang="sk-SK" sz="3200" dirty="0" smtClean="0">
                <a:latin typeface="Comic Sans MS" panose="030F0702030302020204" pitchFamily="66" charset="0"/>
              </a:rPr>
              <a:t> </a:t>
            </a:r>
            <a:r>
              <a:rPr lang="sk-SK" sz="3200" dirty="0">
                <a:latin typeface="Comic Sans MS" panose="030F0702030302020204" pitchFamily="66" charset="0"/>
              </a:rPr>
              <a:t>dcéry, </a:t>
            </a:r>
            <a:r>
              <a:rPr lang="sk-SK" sz="3200" dirty="0" smtClean="0">
                <a:latin typeface="Comic Sans MS" panose="030F0702030302020204" pitchFamily="66" charset="0"/>
              </a:rPr>
              <a:t>					syn </a:t>
            </a:r>
            <a:r>
              <a:rPr lang="sk-SK" sz="3200" dirty="0">
                <a:latin typeface="Comic Sans MS" panose="030F0702030302020204" pitchFamily="66" charset="0"/>
              </a:rPr>
              <a:t>ježibaby </a:t>
            </a:r>
            <a:r>
              <a:rPr lang="sk-SK" sz="3200" dirty="0" err="1" smtClean="0">
                <a:latin typeface="Comic Sans MS" panose="030F0702030302020204" pitchFamily="66" charset="0"/>
              </a:rPr>
              <a:t>Kikimory</a:t>
            </a:r>
            <a:endParaRPr lang="sk-SK" sz="3200" dirty="0">
              <a:latin typeface="Comic Sans MS" panose="030F0702030302020204" pitchFamily="66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l="61103" t="43135" r="25110" b="30185"/>
          <a:stretch/>
        </p:blipFill>
        <p:spPr>
          <a:xfrm>
            <a:off x="334851" y="3319748"/>
            <a:ext cx="3268961" cy="3556630"/>
          </a:xfrm>
          <a:prstGeom prst="rect">
            <a:avLst/>
          </a:prstGeom>
        </p:spPr>
      </p:pic>
      <p:pic>
        <p:nvPicPr>
          <p:cNvPr id="5" name="Picture 2" descr="Výsledok vyhľadávania obrázkov pre dopyt tatranská kikim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98" y="2470170"/>
            <a:ext cx="4632101" cy="43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26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Kto alebo čo je </a:t>
            </a:r>
            <a:r>
              <a:rPr lang="sk-SK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kikimora</a:t>
            </a:r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7390" y="1459585"/>
            <a:ext cx="5827363" cy="51285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3200" b="1" dirty="0" err="1" smtClean="0">
                <a:latin typeface="Comic Sans MS" panose="030F0702030302020204" pitchFamily="66" charset="0"/>
              </a:rPr>
              <a:t>Kikimora</a:t>
            </a:r>
            <a:r>
              <a:rPr lang="sk-SK" sz="3200" dirty="0" smtClean="0">
                <a:latin typeface="Comic Sans MS" panose="030F0702030302020204" pitchFamily="66" charset="0"/>
              </a:rPr>
              <a:t> (</a:t>
            </a:r>
            <a:r>
              <a:rPr lang="sk-SK" sz="3200" dirty="0" err="1" smtClean="0">
                <a:latin typeface="Comic Sans MS" panose="030F0702030302020204" pitchFamily="66" charset="0"/>
              </a:rPr>
              <a:t>šišimóra</a:t>
            </a:r>
            <a:r>
              <a:rPr lang="sk-SK" sz="3200" dirty="0" smtClean="0">
                <a:latin typeface="Comic Sans MS" panose="030F0702030302020204" pitchFamily="66" charset="0"/>
              </a:rPr>
              <a:t>, susedka, </a:t>
            </a:r>
            <a:r>
              <a:rPr lang="sk-SK" sz="3200" dirty="0" err="1" smtClean="0">
                <a:latin typeface="Comic Sans MS" panose="030F0702030302020204" pitchFamily="66" charset="0"/>
              </a:rPr>
              <a:t>mára</a:t>
            </a:r>
            <a:r>
              <a:rPr lang="sk-SK" sz="3200" dirty="0" smtClean="0">
                <a:latin typeface="Comic Sans MS" panose="030F0702030302020204" pitchFamily="66" charset="0"/>
              </a:rPr>
              <a:t>) je v slovanskej mytológii zlý duch domu (domáce strašidlo) ženského pohlavia. Spočiatku bola nočným bohom prianí v snoch ľudí. </a:t>
            </a:r>
            <a:endParaRPr lang="sk-SK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Výsledok vyhľadávania obrázkov pre dopyt kiki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59" y="93649"/>
            <a:ext cx="5765442" cy="67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26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Kikimora</a:t>
            </a:r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domáca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0005" y="2228043"/>
            <a:ext cx="3881625" cy="21915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2400" dirty="0" smtClean="0">
                <a:latin typeface="Comic Sans MS" panose="030F0702030302020204" pitchFamily="66" charset="0"/>
              </a:rPr>
              <a:t>V slovanskej mytológii bola partnerkou </a:t>
            </a:r>
            <a:r>
              <a:rPr lang="sk-SK" sz="2400" dirty="0" err="1" smtClean="0">
                <a:latin typeface="Comic Sans MS" panose="030F0702030302020204" pitchFamily="66" charset="0"/>
              </a:rPr>
              <a:t>domovika</a:t>
            </a:r>
            <a:r>
              <a:rPr lang="sk-SK" sz="2400" dirty="0" smtClean="0">
                <a:latin typeface="Comic Sans MS" panose="030F0702030302020204" pitchFamily="66" charset="0"/>
              </a:rPr>
              <a:t> (</a:t>
            </a:r>
            <a:r>
              <a:rPr lang="sk-SK" sz="2400" dirty="0" err="1" smtClean="0">
                <a:latin typeface="Comic Sans MS" panose="030F0702030302020204" pitchFamily="66" charset="0"/>
              </a:rPr>
              <a:t>domovoj</a:t>
            </a:r>
            <a:r>
              <a:rPr lang="sk-SK" sz="2400" dirty="0" smtClean="0">
                <a:latin typeface="Comic Sans MS" panose="030F0702030302020204" pitchFamily="66" charset="0"/>
              </a:rPr>
              <a:t>).</a:t>
            </a:r>
            <a:endParaRPr lang="sk-SK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Výsledok vyhľadávania obrázkov pre dopyt kiki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21" y="1423137"/>
            <a:ext cx="3856538" cy="54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domov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1981199"/>
            <a:ext cx="34194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4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5267" y="0"/>
            <a:ext cx="8237113" cy="1325563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Kikimora</a:t>
            </a:r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lesná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34872" y="1587001"/>
            <a:ext cx="3837905" cy="435015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2400" dirty="0" smtClean="0">
                <a:latin typeface="Comic Sans MS" panose="030F0702030302020204" pitchFamily="66" charset="0"/>
              </a:rPr>
              <a:t>Bola manželkou lesného muža. Žije v lesoch alebo </a:t>
            </a:r>
            <a:r>
              <a:rPr lang="sk-SK" sz="2400" dirty="0" err="1" smtClean="0">
                <a:latin typeface="Comic Sans MS" panose="030F0702030302020204" pitchFamily="66" charset="0"/>
              </a:rPr>
              <a:t>bažinách</a:t>
            </a:r>
            <a:r>
              <a:rPr lang="sk-SK" sz="2400" dirty="0" smtClean="0">
                <a:latin typeface="Comic Sans MS" panose="030F0702030302020204" pitchFamily="66" charset="0"/>
              </a:rPr>
              <a:t>. Zobrazuje sa ako stará žena oblečená do handier. Ľudia ju podozrievali z toho, že unáša deti.     </a:t>
            </a:r>
            <a:endParaRPr lang="sk-SK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Výsledok vyhľadávania obrázkov pre dopyt kikimo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3155" r="8049" b="3939"/>
          <a:stretch/>
        </p:blipFill>
        <p:spPr bwMode="auto">
          <a:xfrm>
            <a:off x="0" y="528729"/>
            <a:ext cx="3116687" cy="63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lesov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78" y="551201"/>
            <a:ext cx="4129822" cy="610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5548" y="749438"/>
            <a:ext cx="8613913" cy="259010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k-SK" sz="5400" b="1" dirty="0" smtClean="0">
                <a:latin typeface="Comic Sans MS" panose="030F0702030302020204" pitchFamily="66" charset="0"/>
              </a:rPr>
              <a:t>Prečítajte si slovenskú báj </a:t>
            </a:r>
            <a:r>
              <a:rPr lang="sk-SK" sz="5400" b="1" i="1" dirty="0" smtClean="0">
                <a:latin typeface="Comic Sans MS" panose="030F0702030302020204" pitchFamily="66" charset="0"/>
              </a:rPr>
              <a:t>Tatranská </a:t>
            </a:r>
            <a:r>
              <a:rPr lang="sk-SK" sz="5400" b="1" i="1" dirty="0" err="1" smtClean="0">
                <a:latin typeface="Comic Sans MS" panose="030F0702030302020204" pitchFamily="66" charset="0"/>
              </a:rPr>
              <a:t>Kikimora</a:t>
            </a:r>
            <a:r>
              <a:rPr lang="sk-SK" sz="5400" b="1" i="1" dirty="0" smtClean="0">
                <a:latin typeface="Comic Sans MS" panose="030F0702030302020204" pitchFamily="66" charset="0"/>
              </a:rPr>
              <a:t> </a:t>
            </a:r>
            <a:r>
              <a:rPr lang="sk-SK" sz="5400" b="1" dirty="0" smtClean="0">
                <a:latin typeface="Comic Sans MS" panose="030F0702030302020204" pitchFamily="66" charset="0"/>
              </a:rPr>
              <a:t>na str. 73 -75</a:t>
            </a:r>
            <a:endParaRPr lang="sk-SK" sz="54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Výsledok vyhľadávania obrázkov pre dopyt tatr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76005"/>
            <a:ext cx="12192001" cy="30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kikimo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t="19811" r="10055" b="11848"/>
          <a:stretch/>
        </p:blipFill>
        <p:spPr bwMode="auto">
          <a:xfrm>
            <a:off x="8786191" y="3153820"/>
            <a:ext cx="2893722" cy="33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4713668" y="2859110"/>
            <a:ext cx="2253802" cy="13522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latin typeface="Comic Sans MS" panose="030F0702030302020204" pitchFamily="66" charset="0"/>
              </a:rPr>
              <a:t>TATRAN</a:t>
            </a:r>
          </a:p>
          <a:p>
            <a:pPr algn="ctr"/>
            <a:r>
              <a:rPr lang="sk-SK" sz="2400" b="1" dirty="0" smtClean="0">
                <a:latin typeface="Comic Sans MS" panose="030F0702030302020204" pitchFamily="66" charset="0"/>
              </a:rPr>
              <a:t>(praotec)</a:t>
            </a:r>
            <a:endParaRPr lang="sk-SK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1347986" y="1596980"/>
            <a:ext cx="2951410" cy="16098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Kriváň</a:t>
            </a:r>
          </a:p>
          <a:p>
            <a:pPr algn="ctr"/>
            <a:r>
              <a:rPr lang="sk-SK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(dobráčisko)</a:t>
            </a:r>
          </a:p>
        </p:txBody>
      </p:sp>
      <p:sp>
        <p:nvSpPr>
          <p:cNvPr id="6" name="Ovál 5"/>
          <p:cNvSpPr/>
          <p:nvPr/>
        </p:nvSpPr>
        <p:spPr>
          <a:xfrm>
            <a:off x="4734061" y="573109"/>
            <a:ext cx="2537138" cy="13522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Satan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(vrtký)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7705864" y="1453165"/>
            <a:ext cx="2537138" cy="13522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Mních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(plecitý)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7995634" y="3348507"/>
            <a:ext cx="2537138" cy="13522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Lomničan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(hrdý)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5306097" y="5037784"/>
            <a:ext cx="2537138" cy="13522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Ďumbier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(mohutný)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1762258" y="4211391"/>
            <a:ext cx="2537138" cy="1352282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Hoľa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k-SK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(krásavica)</a:t>
            </a:r>
            <a:endParaRPr lang="sk-SK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Rovná spojovacia šípka 12"/>
          <p:cNvCxnSpPr>
            <a:stCxn id="3" idx="1"/>
          </p:cNvCxnSpPr>
          <p:nvPr/>
        </p:nvCxnSpPr>
        <p:spPr>
          <a:xfrm flipH="1" flipV="1">
            <a:off x="4081241" y="2805447"/>
            <a:ext cx="962489" cy="2517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>
            <a:endCxn id="6" idx="4"/>
          </p:cNvCxnSpPr>
          <p:nvPr/>
        </p:nvCxnSpPr>
        <p:spPr>
          <a:xfrm flipV="1">
            <a:off x="5893553" y="1925391"/>
            <a:ext cx="109077" cy="9068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>
            <a:off x="4081241" y="3995720"/>
            <a:ext cx="906537" cy="50301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endCxn id="7" idx="3"/>
          </p:cNvCxnSpPr>
          <p:nvPr/>
        </p:nvCxnSpPr>
        <p:spPr>
          <a:xfrm flipV="1">
            <a:off x="6910581" y="2607410"/>
            <a:ext cx="1166838" cy="70629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>
            <a:off x="6006220" y="4229124"/>
            <a:ext cx="227155" cy="80866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>
            <a:endCxn id="8" idx="2"/>
          </p:cNvCxnSpPr>
          <p:nvPr/>
        </p:nvCxnSpPr>
        <p:spPr>
          <a:xfrm>
            <a:off x="6965120" y="3619064"/>
            <a:ext cx="1030514" cy="40558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 rot="843349">
            <a:off x="4455643" y="257782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omic Sans MS" panose="030F0702030302020204" pitchFamily="66" charset="0"/>
              </a:rPr>
              <a:t>syn</a:t>
            </a:r>
            <a:endParaRPr lang="sk-SK" dirty="0">
              <a:latin typeface="Comic Sans MS" panose="030F0702030302020204" pitchFamily="66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 rot="16837745">
            <a:off x="5443368" y="2242755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omic Sans MS" panose="030F0702030302020204" pitchFamily="66" charset="0"/>
              </a:rPr>
              <a:t>syn</a:t>
            </a:r>
            <a:endParaRPr lang="sk-SK" dirty="0">
              <a:latin typeface="Comic Sans MS" panose="030F0702030302020204" pitchFamily="66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 rot="19704968">
            <a:off x="6971979" y="26939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omic Sans MS" panose="030F0702030302020204" pitchFamily="66" charset="0"/>
              </a:rPr>
              <a:t>syn</a:t>
            </a:r>
            <a:endParaRPr lang="sk-SK" dirty="0">
              <a:latin typeface="Comic Sans MS" panose="030F0702030302020204" pitchFamily="66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 rot="1322781">
            <a:off x="7256237" y="3441347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omic Sans MS" panose="030F0702030302020204" pitchFamily="66" charset="0"/>
              </a:rPr>
              <a:t>syn</a:t>
            </a:r>
            <a:endParaRPr lang="sk-SK" dirty="0">
              <a:latin typeface="Comic Sans MS" panose="030F0702030302020204" pitchFamily="66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 rot="4382486">
            <a:off x="6010984" y="433757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omic Sans MS" panose="030F0702030302020204" pitchFamily="66" charset="0"/>
              </a:rPr>
              <a:t>syn</a:t>
            </a:r>
            <a:endParaRPr lang="sk-SK" dirty="0">
              <a:latin typeface="Comic Sans MS" panose="030F0702030302020204" pitchFamily="66" charset="0"/>
            </a:endParaRPr>
          </a:p>
        </p:txBody>
      </p:sp>
      <p:sp>
        <p:nvSpPr>
          <p:cNvPr id="30" name="BlokTextu 29"/>
          <p:cNvSpPr txBox="1"/>
          <p:nvPr/>
        </p:nvSpPr>
        <p:spPr>
          <a:xfrm rot="20106030">
            <a:off x="4076867" y="391889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omic Sans MS" panose="030F0702030302020204" pitchFamily="66" charset="0"/>
              </a:rPr>
              <a:t>dcéra</a:t>
            </a:r>
            <a:endParaRPr lang="sk-SK" dirty="0">
              <a:latin typeface="Comic Sans MS" panose="030F0702030302020204" pitchFamily="66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0" y="6136"/>
            <a:ext cx="10222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latin typeface="Comic Sans MS" panose="030F0702030302020204" pitchFamily="66" charset="0"/>
              </a:rPr>
              <a:t>Doplň deti praotca </a:t>
            </a:r>
            <a:r>
              <a:rPr lang="sk-SK" sz="2800" b="1" dirty="0" err="1" smtClean="0">
                <a:latin typeface="Comic Sans MS" panose="030F0702030302020204" pitchFamily="66" charset="0"/>
              </a:rPr>
              <a:t>Tatrana</a:t>
            </a:r>
            <a:r>
              <a:rPr lang="sk-SK" sz="2800" b="1" dirty="0" smtClean="0">
                <a:latin typeface="Comic Sans MS" panose="030F0702030302020204" pitchFamily="66" charset="0"/>
              </a:rPr>
              <a:t> + ich prívlastky podľa textu.</a:t>
            </a:r>
            <a:endParaRPr lang="sk-SK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ýsledok vyhľadávania obrázkov pre dopyt krivá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7" y="92765"/>
            <a:ext cx="3124668" cy="208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ok vyhľadávania obrázkov pre dopyt vrch sat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r="7522"/>
          <a:stretch/>
        </p:blipFill>
        <p:spPr bwMode="auto">
          <a:xfrm>
            <a:off x="175177" y="2346123"/>
            <a:ext cx="3124668" cy="20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ok vyhľadávania obrázkov pre dopyt vrch mní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4" y="4567749"/>
            <a:ext cx="2308172" cy="229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ok vyhľadávania obrázkov pre dopyt vrch lomnič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4" y="2493784"/>
            <a:ext cx="2765287" cy="20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Výsledok vyhľadávania obrázkov pre dopyt lomnicky st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11" y="92765"/>
            <a:ext cx="3002150" cy="22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299845" y="257483"/>
            <a:ext cx="3690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K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R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I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V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Á</a:t>
            </a:r>
          </a:p>
          <a:p>
            <a:pPr algn="ctr"/>
            <a:r>
              <a:rPr lang="sk-SK" b="1" dirty="0">
                <a:latin typeface="Comic Sans MS" panose="030F0702030302020204" pitchFamily="66" charset="0"/>
              </a:rPr>
              <a:t>Ň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3298242" y="2493784"/>
            <a:ext cx="3722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S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A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T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A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N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278615" y="4974210"/>
            <a:ext cx="3882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M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N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Í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C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H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572864" y="105388"/>
            <a:ext cx="3882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L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O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M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N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I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Č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A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N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766987" y="2700021"/>
            <a:ext cx="3882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</a:rPr>
              <a:t>Ď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U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M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I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E</a:t>
            </a:r>
            <a:br>
              <a:rPr lang="sk-SK" b="1" dirty="0" smtClean="0">
                <a:latin typeface="Comic Sans MS" panose="030F0702030302020204" pitchFamily="66" charset="0"/>
              </a:rPr>
            </a:br>
            <a:r>
              <a:rPr lang="sk-SK" b="1" dirty="0" smtClean="0">
                <a:latin typeface="Comic Sans MS" panose="030F0702030302020204" pitchFamily="66" charset="0"/>
              </a:rPr>
              <a:t>R</a:t>
            </a:r>
            <a:endParaRPr lang="sk-SK" b="1" dirty="0">
              <a:latin typeface="Comic Sans MS" panose="030F0702030302020204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8572864" y="5297375"/>
            <a:ext cx="368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atin typeface="Comic Sans MS" panose="030F0702030302020204" pitchFamily="66" charset="0"/>
              </a:rPr>
              <a:t>Priraď k menám obrov ich vlastnosti.</a:t>
            </a:r>
            <a:endParaRPr lang="sk-SK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189865" y="252945"/>
            <a:ext cx="24660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dobráčisko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hrdý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mohutný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vrtký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rýchly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urastený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dôstojný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impozantný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dobromyseľný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obratný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statný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sebavedomý</a:t>
            </a:r>
          </a:p>
          <a:p>
            <a:pPr algn="ctr"/>
            <a:r>
              <a:rPr lang="sk-SK" sz="2100" b="1" dirty="0">
                <a:latin typeface="Comic Sans MS" panose="030F0702030302020204" pitchFamily="66" charset="0"/>
              </a:rPr>
              <a:t>plecitý</a:t>
            </a:r>
            <a:endParaRPr lang="sk-SK" sz="21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ohromný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žičlivý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dobrosrdečný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šikovný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plecnatý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pyšný</a:t>
            </a:r>
          </a:p>
          <a:p>
            <a:pPr algn="ctr"/>
            <a:r>
              <a:rPr lang="sk-SK" sz="2100" b="1" dirty="0" smtClean="0">
                <a:latin typeface="Comic Sans MS" panose="030F0702030302020204" pitchFamily="66" charset="0"/>
              </a:rPr>
              <a:t>rozložitý</a:t>
            </a:r>
            <a:endParaRPr lang="sk-SK" sz="21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Rovná spojovacia šípka 17"/>
          <p:cNvCxnSpPr/>
          <p:nvPr/>
        </p:nvCxnSpPr>
        <p:spPr>
          <a:xfrm flipH="1">
            <a:off x="3666862" y="4398153"/>
            <a:ext cx="2270299" cy="1088247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H="1">
            <a:off x="3713200" y="3640509"/>
            <a:ext cx="2270301" cy="1484765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endCxn id="11" idx="3"/>
          </p:cNvCxnSpPr>
          <p:nvPr/>
        </p:nvCxnSpPr>
        <p:spPr>
          <a:xfrm flipH="1" flipV="1">
            <a:off x="3666862" y="5712874"/>
            <a:ext cx="2040885" cy="186156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H="1" flipV="1">
            <a:off x="3646411" y="6128372"/>
            <a:ext cx="2161962" cy="412346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/>
          <p:cNvCxnSpPr/>
          <p:nvPr/>
        </p:nvCxnSpPr>
        <p:spPr>
          <a:xfrm flipH="1">
            <a:off x="3713200" y="471963"/>
            <a:ext cx="1904097" cy="284526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/>
          <p:nvPr/>
        </p:nvCxnSpPr>
        <p:spPr>
          <a:xfrm flipH="1" flipV="1">
            <a:off x="3711597" y="975507"/>
            <a:ext cx="1724662" cy="2023030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ovacia šípka 32"/>
          <p:cNvCxnSpPr/>
          <p:nvPr/>
        </p:nvCxnSpPr>
        <p:spPr>
          <a:xfrm flipH="1" flipV="1">
            <a:off x="3654780" y="1682987"/>
            <a:ext cx="1904096" cy="3480587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ovacia šípka 34"/>
          <p:cNvCxnSpPr/>
          <p:nvPr/>
        </p:nvCxnSpPr>
        <p:spPr>
          <a:xfrm flipH="1" flipV="1">
            <a:off x="3725674" y="1360161"/>
            <a:ext cx="2211487" cy="3582116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/>
          <p:nvPr/>
        </p:nvCxnSpPr>
        <p:spPr>
          <a:xfrm flipV="1">
            <a:off x="6844676" y="614226"/>
            <a:ext cx="1728188" cy="202997"/>
          </a:xfrm>
          <a:prstGeom prst="straightConnector1">
            <a:avLst/>
          </a:prstGeom>
          <a:ln w="38100">
            <a:solidFill>
              <a:srgbClr val="0000FF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ovacia šípka 39"/>
          <p:cNvCxnSpPr>
            <a:endCxn id="12" idx="1"/>
          </p:cNvCxnSpPr>
          <p:nvPr/>
        </p:nvCxnSpPr>
        <p:spPr>
          <a:xfrm flipV="1">
            <a:off x="7250315" y="1259550"/>
            <a:ext cx="1322549" cy="2667730"/>
          </a:xfrm>
          <a:prstGeom prst="straightConnector1">
            <a:avLst/>
          </a:prstGeom>
          <a:ln w="38100">
            <a:solidFill>
              <a:srgbClr val="0000FF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ovná spojovacia šípka 41"/>
          <p:cNvCxnSpPr/>
          <p:nvPr/>
        </p:nvCxnSpPr>
        <p:spPr>
          <a:xfrm flipV="1">
            <a:off x="7079884" y="829846"/>
            <a:ext cx="1492980" cy="1514532"/>
          </a:xfrm>
          <a:prstGeom prst="straightConnector1">
            <a:avLst/>
          </a:prstGeom>
          <a:ln w="38100">
            <a:solidFill>
              <a:srgbClr val="0000FF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ovná spojovacia šípka 44"/>
          <p:cNvCxnSpPr/>
          <p:nvPr/>
        </p:nvCxnSpPr>
        <p:spPr>
          <a:xfrm flipV="1">
            <a:off x="6957267" y="1790163"/>
            <a:ext cx="1613602" cy="4369607"/>
          </a:xfrm>
          <a:prstGeom prst="straightConnector1">
            <a:avLst/>
          </a:prstGeom>
          <a:ln w="38100">
            <a:solidFill>
              <a:srgbClr val="0000FF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ovacia šípka 47"/>
          <p:cNvCxnSpPr/>
          <p:nvPr/>
        </p:nvCxnSpPr>
        <p:spPr>
          <a:xfrm>
            <a:off x="7035330" y="1099372"/>
            <a:ext cx="1731657" cy="2088034"/>
          </a:xfrm>
          <a:prstGeom prst="straightConnector1">
            <a:avLst/>
          </a:prstGeom>
          <a:ln w="38100">
            <a:solidFill>
              <a:srgbClr val="00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ovacia šípka 52"/>
          <p:cNvCxnSpPr/>
          <p:nvPr/>
        </p:nvCxnSpPr>
        <p:spPr>
          <a:xfrm flipV="1">
            <a:off x="7035330" y="3835390"/>
            <a:ext cx="1729662" cy="782682"/>
          </a:xfrm>
          <a:prstGeom prst="straightConnector1">
            <a:avLst/>
          </a:prstGeom>
          <a:ln w="38100">
            <a:solidFill>
              <a:srgbClr val="00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ovná spojovacia šípka 55"/>
          <p:cNvCxnSpPr/>
          <p:nvPr/>
        </p:nvCxnSpPr>
        <p:spPr>
          <a:xfrm>
            <a:off x="7033335" y="2072312"/>
            <a:ext cx="1731657" cy="1314340"/>
          </a:xfrm>
          <a:prstGeom prst="straightConnector1">
            <a:avLst/>
          </a:prstGeom>
          <a:ln w="38100">
            <a:solidFill>
              <a:srgbClr val="00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ovná spojovacia šípka 57"/>
          <p:cNvCxnSpPr>
            <a:endCxn id="13" idx="1"/>
          </p:cNvCxnSpPr>
          <p:nvPr/>
        </p:nvCxnSpPr>
        <p:spPr>
          <a:xfrm>
            <a:off x="7201651" y="2713473"/>
            <a:ext cx="1565336" cy="863711"/>
          </a:xfrm>
          <a:prstGeom prst="straightConnector1">
            <a:avLst/>
          </a:prstGeom>
          <a:ln w="38100">
            <a:solidFill>
              <a:srgbClr val="00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ovná spojovacia šípka 62"/>
          <p:cNvCxnSpPr/>
          <p:nvPr/>
        </p:nvCxnSpPr>
        <p:spPr>
          <a:xfrm flipH="1">
            <a:off x="3724071" y="1445087"/>
            <a:ext cx="2252958" cy="1427732"/>
          </a:xfrm>
          <a:prstGeom prst="straightConnector1">
            <a:avLst/>
          </a:prstGeom>
          <a:ln w="38100">
            <a:solidFill>
              <a:srgbClr val="CC0099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ovná spojovacia šípka 64"/>
          <p:cNvCxnSpPr/>
          <p:nvPr/>
        </p:nvCxnSpPr>
        <p:spPr>
          <a:xfrm flipH="1">
            <a:off x="3721871" y="1739662"/>
            <a:ext cx="2252958" cy="1427732"/>
          </a:xfrm>
          <a:prstGeom prst="straightConnector1">
            <a:avLst/>
          </a:prstGeom>
          <a:ln w="38100">
            <a:solidFill>
              <a:srgbClr val="CC0099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ovacia šípka 65"/>
          <p:cNvCxnSpPr/>
          <p:nvPr/>
        </p:nvCxnSpPr>
        <p:spPr>
          <a:xfrm flipH="1" flipV="1">
            <a:off x="3719124" y="3363301"/>
            <a:ext cx="2126727" cy="26604"/>
          </a:xfrm>
          <a:prstGeom prst="straightConnector1">
            <a:avLst/>
          </a:prstGeom>
          <a:ln w="38100">
            <a:solidFill>
              <a:srgbClr val="CC0099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ovná spojovacia šípka 67"/>
          <p:cNvCxnSpPr/>
          <p:nvPr/>
        </p:nvCxnSpPr>
        <p:spPr>
          <a:xfrm flipH="1" flipV="1">
            <a:off x="3719124" y="3630463"/>
            <a:ext cx="2094323" cy="1946298"/>
          </a:xfrm>
          <a:prstGeom prst="straightConnector1">
            <a:avLst/>
          </a:prstGeom>
          <a:ln w="38100">
            <a:solidFill>
              <a:srgbClr val="CC0099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81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8538692" y="2859108"/>
            <a:ext cx="940158" cy="56667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aoblený obdĺžnik 5"/>
          <p:cNvSpPr/>
          <p:nvPr/>
        </p:nvSpPr>
        <p:spPr>
          <a:xfrm>
            <a:off x="9772917" y="3526664"/>
            <a:ext cx="940158" cy="56667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aoblený obdĺžnik 3"/>
          <p:cNvSpPr/>
          <p:nvPr/>
        </p:nvSpPr>
        <p:spPr>
          <a:xfrm>
            <a:off x="8538692" y="2238777"/>
            <a:ext cx="940158" cy="56667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9772917" y="4751229"/>
            <a:ext cx="940158" cy="56667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8538692" y="4106214"/>
            <a:ext cx="940158" cy="56667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Zaoblený obdĺžnik 8"/>
          <p:cNvSpPr/>
          <p:nvPr/>
        </p:nvSpPr>
        <p:spPr>
          <a:xfrm>
            <a:off x="9772917" y="6023552"/>
            <a:ext cx="940158" cy="56667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aoblený obdĺžnik 2"/>
          <p:cNvSpPr/>
          <p:nvPr/>
        </p:nvSpPr>
        <p:spPr>
          <a:xfrm>
            <a:off x="8538692" y="1571222"/>
            <a:ext cx="940158" cy="56667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213" y="309092"/>
            <a:ext cx="11462197" cy="6233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>
                <a:latin typeface="Comic Sans MS" panose="030F0702030302020204" pitchFamily="66" charset="0"/>
              </a:rPr>
              <a:t>Rozhodni, či je tvrdenie pravdivé (ÁNO) alebo nepravdivé (NIE).</a:t>
            </a:r>
            <a:br>
              <a:rPr lang="sk-SK" sz="2800" b="1" dirty="0">
                <a:latin typeface="Comic Sans MS" panose="030F0702030302020204" pitchFamily="66" charset="0"/>
              </a:rPr>
            </a:br>
            <a:r>
              <a:rPr lang="sk-SK" sz="2800" dirty="0">
                <a:latin typeface="Comic Sans MS" panose="030F0702030302020204" pitchFamily="66" charset="0"/>
              </a:rPr>
              <a:t/>
            </a:r>
            <a:br>
              <a:rPr lang="sk-SK" sz="2800" dirty="0">
                <a:latin typeface="Comic Sans MS" panose="030F0702030302020204" pitchFamily="66" charset="0"/>
              </a:rPr>
            </a:br>
            <a:r>
              <a:rPr lang="sk-SK" sz="2800" dirty="0" err="1">
                <a:latin typeface="Comic Sans MS" panose="030F0702030302020204" pitchFamily="66" charset="0"/>
              </a:rPr>
              <a:t>Kikimora</a:t>
            </a:r>
            <a:r>
              <a:rPr lang="sk-SK" sz="2800" dirty="0">
                <a:latin typeface="Comic Sans MS" panose="030F0702030302020204" pitchFamily="66" charset="0"/>
              </a:rPr>
              <a:t> má len jedno dieťa.				ÁNO – NIE</a:t>
            </a:r>
            <a:br>
              <a:rPr lang="sk-SK" sz="2800" dirty="0">
                <a:latin typeface="Comic Sans MS" panose="030F0702030302020204" pitchFamily="66" charset="0"/>
              </a:rPr>
            </a:br>
            <a:r>
              <a:rPr lang="sk-SK" sz="2800" dirty="0" err="1">
                <a:latin typeface="Comic Sans MS" panose="030F0702030302020204" pitchFamily="66" charset="0"/>
              </a:rPr>
              <a:t>Kikimore</a:t>
            </a:r>
            <a:r>
              <a:rPr lang="sk-SK" sz="2800" dirty="0">
                <a:latin typeface="Comic Sans MS" panose="030F0702030302020204" pitchFamily="66" charset="0"/>
              </a:rPr>
              <a:t> sa jej syn páčil.					ÁNO – NIE</a:t>
            </a:r>
            <a:br>
              <a:rPr lang="sk-SK" sz="2800" dirty="0">
                <a:latin typeface="Comic Sans MS" panose="030F0702030302020204" pitchFamily="66" charset="0"/>
              </a:rPr>
            </a:br>
            <a:r>
              <a:rPr lang="sk-SK" sz="2800" dirty="0" err="1">
                <a:latin typeface="Comic Sans MS" panose="030F0702030302020204" pitchFamily="66" charset="0"/>
              </a:rPr>
              <a:t>Kikikimorin</a:t>
            </a:r>
            <a:r>
              <a:rPr lang="sk-SK" sz="2800" dirty="0">
                <a:latin typeface="Comic Sans MS" panose="030F0702030302020204" pitchFamily="66" charset="0"/>
              </a:rPr>
              <a:t> syn má oko v strede čela.			ÁNO – NIE</a:t>
            </a:r>
            <a:br>
              <a:rPr lang="sk-SK" sz="2800" dirty="0">
                <a:latin typeface="Comic Sans MS" panose="030F0702030302020204" pitchFamily="66" charset="0"/>
              </a:rPr>
            </a:br>
            <a:r>
              <a:rPr lang="sk-SK" sz="2800" dirty="0" err="1">
                <a:latin typeface="Comic Sans MS" panose="030F0702030302020204" pitchFamily="66" charset="0"/>
              </a:rPr>
              <a:t>Kikimorin</a:t>
            </a:r>
            <a:r>
              <a:rPr lang="sk-SK" sz="2800" dirty="0">
                <a:latin typeface="Comic Sans MS" panose="030F0702030302020204" pitchFamily="66" charset="0"/>
              </a:rPr>
              <a:t> syn škúli.						ÁNO – NIE</a:t>
            </a:r>
            <a:br>
              <a:rPr lang="sk-SK" sz="2800" dirty="0">
                <a:latin typeface="Comic Sans MS" panose="030F0702030302020204" pitchFamily="66" charset="0"/>
              </a:rPr>
            </a:br>
            <a:r>
              <a:rPr lang="sk-SK" sz="2800" dirty="0" err="1">
                <a:latin typeface="Comic Sans MS" panose="030F0702030302020204" pitchFamily="66" charset="0"/>
              </a:rPr>
              <a:t>Kikimorin</a:t>
            </a:r>
            <a:r>
              <a:rPr lang="sk-SK" sz="2800" dirty="0">
                <a:latin typeface="Comic Sans MS" panose="030F0702030302020204" pitchFamily="66" charset="0"/>
              </a:rPr>
              <a:t> syn je jedným z </a:t>
            </a:r>
            <a:r>
              <a:rPr lang="sk-SK" sz="2800" dirty="0" err="1">
                <a:latin typeface="Comic Sans MS" panose="030F0702030302020204" pitchFamily="66" charset="0"/>
              </a:rPr>
              <a:t>Holiných</a:t>
            </a:r>
            <a:r>
              <a:rPr lang="sk-SK" sz="2800" dirty="0">
                <a:latin typeface="Comic Sans MS" panose="030F0702030302020204" pitchFamily="66" charset="0"/>
              </a:rPr>
              <a:t> nápadníkov.	ÁNO - NIE</a:t>
            </a:r>
            <a:br>
              <a:rPr lang="sk-SK" sz="2800" dirty="0">
                <a:latin typeface="Comic Sans MS" panose="030F0702030302020204" pitchFamily="66" charset="0"/>
              </a:rPr>
            </a:br>
            <a:r>
              <a:rPr lang="sk-SK" sz="2800" dirty="0" err="1">
                <a:latin typeface="Comic Sans MS" panose="030F0702030302020204" pitchFamily="66" charset="0"/>
              </a:rPr>
              <a:t>Kikimorin</a:t>
            </a:r>
            <a:r>
              <a:rPr lang="sk-SK" sz="2800" dirty="0">
                <a:latin typeface="Comic Sans MS" panose="030F0702030302020204" pitchFamily="66" charset="0"/>
              </a:rPr>
              <a:t> syn chce Hoľu zahrdúsiť.			ÁNO – NIE</a:t>
            </a:r>
            <a:br>
              <a:rPr lang="sk-SK" sz="2800" dirty="0">
                <a:latin typeface="Comic Sans MS" panose="030F0702030302020204" pitchFamily="66" charset="0"/>
              </a:rPr>
            </a:br>
            <a:r>
              <a:rPr lang="sk-SK" sz="2800" dirty="0" err="1">
                <a:latin typeface="Comic Sans MS" panose="030F0702030302020204" pitchFamily="66" charset="0"/>
              </a:rPr>
              <a:t>Kikimorin</a:t>
            </a:r>
            <a:r>
              <a:rPr lang="sk-SK" sz="2800" dirty="0">
                <a:latin typeface="Comic Sans MS" panose="030F0702030302020204" pitchFamily="66" charset="0"/>
              </a:rPr>
              <a:t> syn chce Hoľu získať s pomocou skalných, hôrnych </a:t>
            </a:r>
            <a:br>
              <a:rPr lang="sk-SK" sz="2800" dirty="0">
                <a:latin typeface="Comic Sans MS" panose="030F0702030302020204" pitchFamily="66" charset="0"/>
              </a:rPr>
            </a:br>
            <a:r>
              <a:rPr lang="sk-SK" sz="2800" dirty="0">
                <a:latin typeface="Comic Sans MS" panose="030F0702030302020204" pitchFamily="66" charset="0"/>
              </a:rPr>
              <a:t>i podzemných duchov.						ÁNO - </a:t>
            </a:r>
            <a:r>
              <a:rPr lang="sk-SK" sz="2800" dirty="0" smtClean="0">
                <a:latin typeface="Comic Sans MS" panose="030F0702030302020204" pitchFamily="66" charset="0"/>
              </a:rPr>
              <a:t>NIE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0423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8" grpId="0" animBg="1"/>
      <p:bldP spid="7" grpId="0" animBg="1"/>
      <p:bldP spid="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2020" y="194528"/>
            <a:ext cx="11702476" cy="639734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ZAPÍŠEME SI!!!</a:t>
            </a:r>
            <a:endParaRPr lang="sk-SK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sk-SK" b="1" dirty="0">
                <a:latin typeface="Comic Sans MS" panose="030F0702030302020204" pitchFamily="66" charset="0"/>
              </a:rPr>
              <a:t>Vnútornú kompozíciu</a:t>
            </a:r>
            <a:r>
              <a:rPr lang="sk-SK" dirty="0">
                <a:latin typeface="Comic Sans MS" panose="030F0702030302020204" pitchFamily="66" charset="0"/>
              </a:rPr>
              <a:t> literárneho diela tvoria časti: úvod, zápletka, vyvrcholenie, obrat, rozuzlenie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b="1" dirty="0">
                <a:latin typeface="Comic Sans MS" panose="030F0702030302020204" pitchFamily="66" charset="0"/>
              </a:rPr>
              <a:t>Úvod: </a:t>
            </a:r>
            <a:r>
              <a:rPr lang="sk-SK" dirty="0">
                <a:latin typeface="Comic Sans MS" panose="030F0702030302020204" pitchFamily="66" charset="0"/>
              </a:rPr>
              <a:t>– </a:t>
            </a:r>
            <a:r>
              <a:rPr lang="sk-SK" dirty="0" smtClean="0">
                <a:latin typeface="Comic Sans MS" panose="030F0702030302020204" pitchFamily="66" charset="0"/>
              </a:rPr>
              <a:t>zoznámenie </a:t>
            </a:r>
            <a:r>
              <a:rPr lang="sk-SK" dirty="0">
                <a:latin typeface="Comic Sans MS" panose="030F0702030302020204" pitchFamily="66" charset="0"/>
              </a:rPr>
              <a:t>s postavami, časom, prostredím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k-SK" b="1" dirty="0" smtClean="0">
                <a:latin typeface="Comic Sans MS" panose="030F0702030302020204" pitchFamily="66" charset="0"/>
              </a:rPr>
              <a:t>Jadro:	</a:t>
            </a:r>
          </a:p>
          <a:p>
            <a:pPr lvl="1" algn="just">
              <a:lnSpc>
                <a:spcPct val="150000"/>
              </a:lnSpc>
            </a:pPr>
            <a:r>
              <a:rPr lang="sk-SK" b="1" dirty="0" smtClean="0">
                <a:latin typeface="Comic Sans MS" panose="030F0702030302020204" pitchFamily="66" charset="0"/>
              </a:rPr>
              <a:t>Zápletka </a:t>
            </a:r>
            <a:r>
              <a:rPr lang="sk-SK" dirty="0">
                <a:latin typeface="Comic Sans MS" panose="030F0702030302020204" pitchFamily="66" charset="0"/>
              </a:rPr>
              <a:t>– dej začína byť </a:t>
            </a:r>
            <a:r>
              <a:rPr lang="sk-SK" dirty="0" smtClean="0">
                <a:latin typeface="Comic Sans MS" panose="030F0702030302020204" pitchFamily="66" charset="0"/>
              </a:rPr>
              <a:t>zaujímavý</a:t>
            </a:r>
          </a:p>
          <a:p>
            <a:pPr lvl="1" algn="just">
              <a:lnSpc>
                <a:spcPct val="150000"/>
              </a:lnSpc>
            </a:pPr>
            <a:r>
              <a:rPr lang="sk-SK" b="1" dirty="0" smtClean="0">
                <a:latin typeface="Comic Sans MS" panose="030F0702030302020204" pitchFamily="66" charset="0"/>
              </a:rPr>
              <a:t>Vyvrcholenie </a:t>
            </a:r>
            <a:r>
              <a:rPr lang="sk-SK" dirty="0">
                <a:latin typeface="Comic Sans MS" panose="030F0702030302020204" pitchFamily="66" charset="0"/>
              </a:rPr>
              <a:t>– v deji je najväčšie </a:t>
            </a:r>
            <a:r>
              <a:rPr lang="sk-SK" dirty="0" smtClean="0">
                <a:latin typeface="Comic Sans MS" panose="030F0702030302020204" pitchFamily="66" charset="0"/>
              </a:rPr>
              <a:t>napätie</a:t>
            </a:r>
          </a:p>
          <a:p>
            <a:pPr lvl="1" algn="just">
              <a:lnSpc>
                <a:spcPct val="150000"/>
              </a:lnSpc>
            </a:pPr>
            <a:r>
              <a:rPr lang="sk-SK" b="1" dirty="0" smtClean="0">
                <a:latin typeface="Comic Sans MS" panose="030F0702030302020204" pitchFamily="66" charset="0"/>
              </a:rPr>
              <a:t>Obrat</a:t>
            </a:r>
            <a:r>
              <a:rPr lang="sk-SK" dirty="0" smtClean="0">
                <a:latin typeface="Comic Sans MS" panose="030F0702030302020204" pitchFamily="66" charset="0"/>
              </a:rPr>
              <a:t> </a:t>
            </a:r>
            <a:r>
              <a:rPr lang="sk-SK" dirty="0">
                <a:latin typeface="Comic Sans MS" panose="030F0702030302020204" pitchFamily="66" charset="0"/>
              </a:rPr>
              <a:t>– v deji nastáva </a:t>
            </a:r>
            <a:r>
              <a:rPr lang="sk-SK" dirty="0" smtClean="0">
                <a:latin typeface="Comic Sans MS" panose="030F0702030302020204" pitchFamily="66" charset="0"/>
              </a:rPr>
              <a:t>zmena</a:t>
            </a:r>
          </a:p>
          <a:p>
            <a:pPr lvl="1" algn="just">
              <a:lnSpc>
                <a:spcPct val="150000"/>
              </a:lnSpc>
            </a:pPr>
            <a:r>
              <a:rPr lang="sk-SK" b="1" dirty="0" smtClean="0">
                <a:latin typeface="Comic Sans MS" panose="030F0702030302020204" pitchFamily="66" charset="0"/>
              </a:rPr>
              <a:t>Rozuzlenie </a:t>
            </a:r>
            <a:r>
              <a:rPr lang="sk-SK" b="1" dirty="0">
                <a:latin typeface="Comic Sans MS" panose="030F0702030302020204" pitchFamily="66" charset="0"/>
              </a:rPr>
              <a:t>(záver): </a:t>
            </a:r>
            <a:r>
              <a:rPr lang="sk-SK" dirty="0">
                <a:latin typeface="Comic Sans MS" panose="030F0702030302020204" pitchFamily="66" charset="0"/>
              </a:rPr>
              <a:t>- vyriešenie udalostí (dobrý alebo zlý koniec)</a:t>
            </a:r>
          </a:p>
        </p:txBody>
      </p:sp>
    </p:spTree>
    <p:extLst>
      <p:ext uri="{BB962C8B-B14F-4D97-AF65-F5344CB8AC3E}">
        <p14:creationId xmlns:p14="http://schemas.microsoft.com/office/powerpoint/2010/main" val="2849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515</Words>
  <Application>Microsoft Office PowerPoint</Application>
  <PresentationFormat>Širokouhlá</PresentationFormat>
  <Paragraphs>76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Motív Office</vt:lpstr>
      <vt:lpstr>Tatranská Kikimora</vt:lpstr>
      <vt:lpstr>Kto alebo čo je kikimora?</vt:lpstr>
      <vt:lpstr>Kikimora domáca</vt:lpstr>
      <vt:lpstr>Kikimora lesná</vt:lpstr>
      <vt:lpstr>Prečítajte si slovenskú báj Tatranská Kikimora na str. 73 -75</vt:lpstr>
      <vt:lpstr>Prezentácia programu PowerPoint</vt:lpstr>
      <vt:lpstr>Prezentácia programu PowerPoint</vt:lpstr>
      <vt:lpstr>Rozhodni, či je tvrdenie pravdivé (ÁNO) alebo nepravdivé (NIE).  Kikimora má len jedno dieťa.    ÁNO – NIE Kikimore sa jej syn páčil.     ÁNO – NIE Kikikimorin syn má oko v strede čela.   ÁNO – NIE Kikimorin syn škúli.      ÁNO – NIE Kikimorin syn je jedným z Holiných nápadníkov. ÁNO - NIE Kikimorin syn chce Hoľu zahrdúsiť.   ÁNO – NIE Kikimorin syn chce Hoľu získať s pomocou skalných, hôrnych  i podzemných duchov.      ÁNO - NIE</vt:lpstr>
      <vt:lpstr>Prezentácia programu PowerPoint</vt:lpstr>
      <vt:lpstr>Zapíšeme si!!!</vt:lpstr>
      <vt:lpstr>Zapíšeme si!!!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Tatranská Kikimora</dc:title>
  <dc:creator>ziak</dc:creator>
  <cp:lastModifiedBy>Ucitel</cp:lastModifiedBy>
  <cp:revision>158</cp:revision>
  <dcterms:created xsi:type="dcterms:W3CDTF">2020-03-19T22:24:40Z</dcterms:created>
  <dcterms:modified xsi:type="dcterms:W3CDTF">2021-02-08T17:40:08Z</dcterms:modified>
</cp:coreProperties>
</file>