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6. 12. 2021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172200" cy="914400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 humanistov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8382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Filozofov a vedcov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oskole.sk/images/centra_humanizmu_renesanc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7943"/>
            <a:ext cx="3429000" cy="5020057"/>
          </a:xfrm>
          <a:prstGeom prst="rect">
            <a:avLst/>
          </a:prstGeom>
          <a:noFill/>
        </p:spPr>
      </p:pic>
      <p:pic>
        <p:nvPicPr>
          <p:cNvPr id="7172" name="Picture 4" descr="http://www.oskole.sk/images/michelangel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051" y="2133600"/>
            <a:ext cx="574394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2438400" cy="1295400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Astronómia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791200" y="0"/>
            <a:ext cx="3124200" cy="5711952"/>
          </a:xfrm>
        </p:spPr>
        <p:txBody>
          <a:bodyPr/>
          <a:lstStyle/>
          <a:p>
            <a:r>
              <a:rPr lang="sk-SK" b="1" i="1" dirty="0" smtClean="0"/>
              <a:t>Poľský</a:t>
            </a:r>
            <a:r>
              <a:rPr lang="sk-SK" dirty="0" smtClean="0"/>
              <a:t> kňaz </a:t>
            </a:r>
            <a:r>
              <a:rPr lang="sk-SK" b="1" i="1" dirty="0" smtClean="0"/>
              <a:t>Mikuláš</a:t>
            </a:r>
            <a:r>
              <a:rPr lang="sk-SK" dirty="0" smtClean="0"/>
              <a:t> </a:t>
            </a:r>
            <a:r>
              <a:rPr lang="sk-SK" b="1" i="1" dirty="0" err="1" smtClean="0"/>
              <a:t>Kopernik</a:t>
            </a:r>
            <a:r>
              <a:rPr lang="sk-SK" dirty="0" smtClean="0"/>
              <a:t> prišiel s modelom </a:t>
            </a:r>
            <a:r>
              <a:rPr lang="sk-SK" b="1" i="1" dirty="0" smtClean="0"/>
              <a:t>heliocentrizmu</a:t>
            </a:r>
            <a:r>
              <a:rPr lang="sk-SK" dirty="0" smtClean="0"/>
              <a:t>- teda, že </a:t>
            </a:r>
            <a:r>
              <a:rPr lang="sk-SK" b="1" i="1" dirty="0" smtClean="0"/>
              <a:t>Slnko</a:t>
            </a:r>
            <a:r>
              <a:rPr lang="sk-SK" dirty="0" smtClean="0"/>
              <a:t> je </a:t>
            </a:r>
            <a:r>
              <a:rPr lang="sk-SK" b="1" i="1" dirty="0" smtClean="0"/>
              <a:t>stredom</a:t>
            </a:r>
            <a:r>
              <a:rPr lang="sk-SK" dirty="0" smtClean="0"/>
              <a:t> </a:t>
            </a:r>
            <a:r>
              <a:rPr lang="sk-SK" b="1" i="1" dirty="0" smtClean="0"/>
              <a:t>vesmíru</a:t>
            </a:r>
            <a:r>
              <a:rPr lang="sk-SK" dirty="0" smtClean="0"/>
              <a:t> a nie Zem. </a:t>
            </a:r>
            <a:endParaRPr lang="sk-SK" dirty="0"/>
          </a:p>
        </p:txBody>
      </p:sp>
      <p:pic>
        <p:nvPicPr>
          <p:cNvPr id="1026" name="Picture 2" descr="http://www.mlady-vedec.eu/images/easyblog_images/208/koper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429000" cy="4027252"/>
          </a:xfrm>
          <a:prstGeom prst="rect">
            <a:avLst/>
          </a:prstGeom>
          <a:noFill/>
        </p:spPr>
      </p:pic>
      <p:pic>
        <p:nvPicPr>
          <p:cNvPr id="1028" name="Picture 4" descr="http://planety.astro.cz/obr/planety/zeme/mesic/mesic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762250"/>
            <a:ext cx="4733925" cy="4095750"/>
          </a:xfrm>
          <a:prstGeom prst="rect">
            <a:avLst/>
          </a:prstGeom>
          <a:noFill/>
        </p:spPr>
      </p:pic>
      <p:pic>
        <p:nvPicPr>
          <p:cNvPr id="1030" name="Picture 6" descr="http://blog.sme.sk/blog/15083/222897/de_revolutionib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03751"/>
            <a:ext cx="3733800" cy="3054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55638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Európa humanistov- filozofov a vedcov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7772400" cy="5791200"/>
          </a:xfrm>
        </p:spPr>
        <p:txBody>
          <a:bodyPr>
            <a:normAutofit fontScale="92500" lnSpcReduction="10000"/>
          </a:bodyPr>
          <a:lstStyle/>
          <a:p>
            <a:r>
              <a:rPr lang="sk-SK" b="1" i="1" dirty="0" smtClean="0"/>
              <a:t>V 16.storočí </a:t>
            </a:r>
            <a:r>
              <a:rPr lang="sk-SK" dirty="0" smtClean="0"/>
              <a:t>fungovali myslitelia</a:t>
            </a:r>
            <a:r>
              <a:rPr lang="sk-SK" b="1" i="1" dirty="0" smtClean="0"/>
              <a:t>: </a:t>
            </a:r>
            <a:r>
              <a:rPr lang="sk-SK" b="1" i="1" dirty="0" err="1" smtClean="0"/>
              <a:t>Erazmus</a:t>
            </a:r>
            <a:r>
              <a:rPr lang="sk-SK" b="1" i="1" dirty="0" smtClean="0"/>
              <a:t> Rotterdamský, Thomas </a:t>
            </a:r>
            <a:r>
              <a:rPr lang="sk-SK" b="1" i="1" dirty="0" err="1" smtClean="0"/>
              <a:t>Morus</a:t>
            </a:r>
            <a:r>
              <a:rPr lang="sk-SK" b="1" i="1" dirty="0" smtClean="0"/>
              <a:t>, </a:t>
            </a:r>
            <a:r>
              <a:rPr lang="sk-SK" b="1" i="1" dirty="0" err="1" smtClean="0"/>
              <a:t>Niccolo</a:t>
            </a:r>
            <a:r>
              <a:rPr lang="sk-SK" b="1" i="1" dirty="0" smtClean="0"/>
              <a:t> </a:t>
            </a:r>
            <a:r>
              <a:rPr lang="sk-SK" b="1" i="1" dirty="0" err="1" smtClean="0"/>
              <a:t>Machiavelli</a:t>
            </a:r>
            <a:r>
              <a:rPr lang="sk-SK" b="1" i="1" dirty="0" smtClean="0"/>
              <a:t>. H</a:t>
            </a:r>
            <a:r>
              <a:rPr lang="sk-SK" dirty="0" smtClean="0"/>
              <a:t>lásali, že len </a:t>
            </a:r>
            <a:r>
              <a:rPr lang="sk-SK" b="1" i="1" dirty="0" smtClean="0"/>
              <a:t>vzdelaním</a:t>
            </a:r>
            <a:r>
              <a:rPr lang="sk-SK" dirty="0" smtClean="0"/>
              <a:t> a rozumom vieme vybudovať </a:t>
            </a:r>
            <a:r>
              <a:rPr lang="sk-SK" b="1" i="1" dirty="0" smtClean="0"/>
              <a:t>lepší</a:t>
            </a:r>
            <a:r>
              <a:rPr lang="sk-SK" dirty="0" smtClean="0"/>
              <a:t> </a:t>
            </a:r>
            <a:r>
              <a:rPr lang="sk-SK" b="1" i="1" dirty="0" smtClean="0"/>
              <a:t>svet</a:t>
            </a:r>
            <a:r>
              <a:rPr lang="sk-SK" dirty="0" smtClean="0"/>
              <a:t>  a prekonať stredoveké myslenie.</a:t>
            </a:r>
          </a:p>
          <a:p>
            <a:r>
              <a:rPr lang="sk-SK" b="1" i="1" dirty="0" smtClean="0"/>
              <a:t>Renesancia</a:t>
            </a:r>
            <a:r>
              <a:rPr lang="sk-SK" dirty="0" smtClean="0"/>
              <a:t> bola dobou </a:t>
            </a:r>
            <a:r>
              <a:rPr lang="sk-SK" b="1" i="1" dirty="0" smtClean="0"/>
              <a:t>rozkvetu</a:t>
            </a:r>
            <a:r>
              <a:rPr lang="sk-SK" dirty="0" smtClean="0"/>
              <a:t> </a:t>
            </a:r>
            <a:r>
              <a:rPr lang="sk-SK" b="1" i="1" dirty="0" smtClean="0"/>
              <a:t>techniky</a:t>
            </a:r>
            <a:r>
              <a:rPr lang="sk-SK" dirty="0" smtClean="0"/>
              <a:t>. Vznikli </a:t>
            </a:r>
            <a:r>
              <a:rPr lang="sk-SK" b="1" i="1" dirty="0" smtClean="0"/>
              <a:t>hodiny</a:t>
            </a:r>
            <a:r>
              <a:rPr lang="sk-SK" dirty="0" smtClean="0"/>
              <a:t>, </a:t>
            </a:r>
            <a:r>
              <a:rPr lang="sk-SK" b="1" i="1" dirty="0" smtClean="0"/>
              <a:t>okuliare</a:t>
            </a:r>
            <a:r>
              <a:rPr lang="sk-SK" dirty="0" smtClean="0"/>
              <a:t>, vysoké </a:t>
            </a:r>
            <a:r>
              <a:rPr lang="sk-SK" b="1" i="1" dirty="0" smtClean="0"/>
              <a:t>pece</a:t>
            </a:r>
            <a:r>
              <a:rPr lang="sk-SK" dirty="0" smtClean="0"/>
              <a:t>. Najvýznamnejší bol objav </a:t>
            </a:r>
            <a:r>
              <a:rPr lang="sk-SK" b="1" i="1" dirty="0" err="1" smtClean="0"/>
              <a:t>J.Gutenberga</a:t>
            </a:r>
            <a:r>
              <a:rPr lang="sk-SK" dirty="0" smtClean="0"/>
              <a:t> a jeho </a:t>
            </a:r>
            <a:r>
              <a:rPr lang="sk-SK" b="1" i="1" dirty="0" smtClean="0"/>
              <a:t>kníhtlače</a:t>
            </a:r>
            <a:r>
              <a:rPr lang="sk-SK" dirty="0" smtClean="0"/>
              <a:t>. </a:t>
            </a:r>
          </a:p>
          <a:p>
            <a:r>
              <a:rPr lang="sk-SK" b="1" i="1" dirty="0" smtClean="0"/>
              <a:t>Knihy</a:t>
            </a:r>
            <a:r>
              <a:rPr lang="sk-SK" dirty="0" smtClean="0"/>
              <a:t> sa už </a:t>
            </a:r>
            <a:r>
              <a:rPr lang="sk-SK" b="1" i="1" dirty="0" smtClean="0"/>
              <a:t>nemuseli</a:t>
            </a:r>
            <a:r>
              <a:rPr lang="sk-SK" dirty="0" smtClean="0"/>
              <a:t> </a:t>
            </a:r>
            <a:r>
              <a:rPr lang="sk-SK" b="1" i="1" dirty="0" smtClean="0"/>
              <a:t>prepisovať</a:t>
            </a:r>
            <a:r>
              <a:rPr lang="sk-SK" dirty="0" smtClean="0"/>
              <a:t> ručne. </a:t>
            </a:r>
            <a:r>
              <a:rPr lang="sk-SK" b="1" i="1" dirty="0" smtClean="0"/>
              <a:t>Informácie</a:t>
            </a:r>
            <a:r>
              <a:rPr lang="sk-SK" dirty="0" smtClean="0"/>
              <a:t>, veda a humanistické </a:t>
            </a:r>
            <a:r>
              <a:rPr lang="sk-SK" b="1" i="1" dirty="0" smtClean="0"/>
              <a:t>myšlienky</a:t>
            </a:r>
            <a:r>
              <a:rPr lang="sk-SK" dirty="0" smtClean="0"/>
              <a:t> sa </a:t>
            </a:r>
            <a:r>
              <a:rPr lang="sk-SK" b="1" i="1" dirty="0" smtClean="0"/>
              <a:t>šírili</a:t>
            </a:r>
            <a:r>
              <a:rPr lang="sk-SK" dirty="0" smtClean="0"/>
              <a:t> </a:t>
            </a:r>
            <a:r>
              <a:rPr lang="sk-SK" b="1" i="1" dirty="0" smtClean="0"/>
              <a:t>rýchlejšie</a:t>
            </a:r>
            <a:r>
              <a:rPr lang="sk-SK" dirty="0" smtClean="0"/>
              <a:t> a bola </a:t>
            </a:r>
            <a:r>
              <a:rPr lang="sk-SK" b="1" i="1" dirty="0" smtClean="0"/>
              <a:t>dostupnejšia</a:t>
            </a:r>
            <a:r>
              <a:rPr lang="sk-SK" dirty="0" smtClean="0"/>
              <a:t> pre viac ľudí. </a:t>
            </a:r>
          </a:p>
          <a:p>
            <a:r>
              <a:rPr lang="sk-SK" dirty="0" smtClean="0"/>
              <a:t>Ďalší </a:t>
            </a:r>
            <a:r>
              <a:rPr lang="sk-SK" b="1" i="1" dirty="0" smtClean="0"/>
              <a:t>vedec</a:t>
            </a:r>
            <a:r>
              <a:rPr lang="sk-SK" dirty="0" smtClean="0"/>
              <a:t> a umelec bol Florenťan </a:t>
            </a:r>
            <a:r>
              <a:rPr lang="sk-SK" b="1" i="1" dirty="0" err="1" smtClean="0"/>
              <a:t>Leonardo</a:t>
            </a:r>
            <a:r>
              <a:rPr lang="sk-SK" dirty="0" smtClean="0"/>
              <a:t> </a:t>
            </a:r>
            <a:r>
              <a:rPr lang="sk-SK" b="1" i="1" dirty="0" err="1" smtClean="0"/>
              <a:t>da</a:t>
            </a:r>
            <a:r>
              <a:rPr lang="sk-SK" dirty="0" smtClean="0"/>
              <a:t> </a:t>
            </a:r>
            <a:r>
              <a:rPr lang="sk-SK" b="1" i="1" dirty="0" err="1" smtClean="0"/>
              <a:t>Vinci</a:t>
            </a:r>
            <a:r>
              <a:rPr lang="sk-SK" dirty="0" smtClean="0"/>
              <a:t>. Zostrojil prvý </a:t>
            </a:r>
            <a:r>
              <a:rPr lang="sk-SK" b="1" i="1" dirty="0" smtClean="0"/>
              <a:t>padák</a:t>
            </a:r>
            <a:r>
              <a:rPr lang="sk-SK" dirty="0" smtClean="0"/>
              <a:t>, </a:t>
            </a:r>
            <a:r>
              <a:rPr lang="sk-SK" b="1" i="1" dirty="0" smtClean="0"/>
              <a:t>tank</a:t>
            </a:r>
            <a:r>
              <a:rPr lang="sk-SK" dirty="0" smtClean="0"/>
              <a:t>, </a:t>
            </a:r>
            <a:r>
              <a:rPr lang="sk-SK" b="1" i="1" dirty="0" smtClean="0"/>
              <a:t>vrtuľník</a:t>
            </a:r>
            <a:r>
              <a:rPr lang="sk-SK" dirty="0" smtClean="0"/>
              <a:t> a mnohé iné vynálezy. Namaľoval aj </a:t>
            </a:r>
            <a:r>
              <a:rPr lang="sk-SK" b="1" i="1" dirty="0" err="1" smtClean="0"/>
              <a:t>Monu</a:t>
            </a:r>
            <a:r>
              <a:rPr lang="sk-SK" dirty="0" smtClean="0"/>
              <a:t> </a:t>
            </a:r>
            <a:r>
              <a:rPr lang="sk-SK" b="1" i="1" dirty="0" smtClean="0"/>
              <a:t>Lisu</a:t>
            </a:r>
            <a:r>
              <a:rPr lang="sk-SK" dirty="0" smtClean="0"/>
              <a:t>. </a:t>
            </a:r>
          </a:p>
          <a:p>
            <a:r>
              <a:rPr lang="sk-SK" dirty="0" smtClean="0"/>
              <a:t>Rozvíjali sa aj </a:t>
            </a:r>
            <a:r>
              <a:rPr lang="sk-SK" b="1" i="1" dirty="0" smtClean="0"/>
              <a:t>prírodné</a:t>
            </a:r>
            <a:r>
              <a:rPr lang="sk-SK" dirty="0" smtClean="0"/>
              <a:t> </a:t>
            </a:r>
            <a:r>
              <a:rPr lang="sk-SK" b="1" i="1" dirty="0" smtClean="0"/>
              <a:t>vedy</a:t>
            </a:r>
            <a:r>
              <a:rPr lang="sk-SK" dirty="0" smtClean="0"/>
              <a:t> o človeku, vesmíre, prírode. </a:t>
            </a:r>
            <a:r>
              <a:rPr lang="sk-SK" b="1" i="1" dirty="0" smtClean="0"/>
              <a:t>Poľský</a:t>
            </a:r>
            <a:r>
              <a:rPr lang="sk-SK" dirty="0" smtClean="0"/>
              <a:t> kňaz </a:t>
            </a:r>
            <a:r>
              <a:rPr lang="sk-SK" b="1" i="1" dirty="0" smtClean="0"/>
              <a:t>Mikuláš</a:t>
            </a:r>
            <a:r>
              <a:rPr lang="sk-SK" dirty="0" smtClean="0"/>
              <a:t> </a:t>
            </a:r>
            <a:r>
              <a:rPr lang="sk-SK" b="1" i="1" dirty="0" err="1" smtClean="0"/>
              <a:t>Kopernik</a:t>
            </a:r>
            <a:r>
              <a:rPr lang="sk-SK" dirty="0" smtClean="0"/>
              <a:t> prišiel s modelom </a:t>
            </a:r>
            <a:r>
              <a:rPr lang="sk-SK" b="1" i="1" dirty="0" smtClean="0"/>
              <a:t>heliocentrizmu</a:t>
            </a:r>
            <a:r>
              <a:rPr lang="sk-SK" dirty="0" smtClean="0"/>
              <a:t>- teda, že </a:t>
            </a:r>
            <a:r>
              <a:rPr lang="sk-SK" b="1" i="1" dirty="0" smtClean="0"/>
              <a:t>Slnko</a:t>
            </a:r>
            <a:r>
              <a:rPr lang="sk-SK" dirty="0" smtClean="0"/>
              <a:t> je </a:t>
            </a:r>
            <a:r>
              <a:rPr lang="sk-SK" b="1" i="1" dirty="0" smtClean="0"/>
              <a:t>stredom</a:t>
            </a:r>
            <a:r>
              <a:rPr lang="sk-SK" dirty="0" smtClean="0"/>
              <a:t> </a:t>
            </a:r>
            <a:r>
              <a:rPr lang="sk-SK" b="1" i="1" dirty="0" smtClean="0"/>
              <a:t>vesmíru</a:t>
            </a:r>
            <a:r>
              <a:rPr lang="sk-SK" dirty="0" smtClean="0"/>
              <a:t> a nie Zem.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0"/>
            <a:ext cx="4953000" cy="106680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Renesanční myslitelia Európy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3733800" cy="5181600"/>
          </a:xfrm>
        </p:spPr>
        <p:txBody>
          <a:bodyPr/>
          <a:lstStyle/>
          <a:p>
            <a:r>
              <a:rPr lang="sk-SK" b="1" i="1" dirty="0" smtClean="0"/>
              <a:t>V 16.storočí </a:t>
            </a:r>
            <a:r>
              <a:rPr lang="sk-SK" dirty="0" smtClean="0"/>
              <a:t>sa prejavili najvýznamnejší myslitelia</a:t>
            </a:r>
            <a:r>
              <a:rPr lang="sk-SK" b="1" i="1" dirty="0" smtClean="0"/>
              <a:t>: </a:t>
            </a:r>
            <a:r>
              <a:rPr lang="sk-SK" b="1" i="1" dirty="0" err="1" smtClean="0"/>
              <a:t>Erazmus</a:t>
            </a:r>
            <a:r>
              <a:rPr lang="sk-SK" b="1" i="1" dirty="0" smtClean="0"/>
              <a:t> Rotterdamský, Thomas </a:t>
            </a:r>
            <a:r>
              <a:rPr lang="sk-SK" b="1" i="1" dirty="0" err="1" smtClean="0"/>
              <a:t>Morus</a:t>
            </a:r>
            <a:r>
              <a:rPr lang="sk-SK" b="1" i="1" dirty="0" smtClean="0"/>
              <a:t>, </a:t>
            </a:r>
            <a:r>
              <a:rPr lang="sk-SK" b="1" i="1" dirty="0" err="1" smtClean="0"/>
              <a:t>Niccolo</a:t>
            </a:r>
            <a:r>
              <a:rPr lang="sk-SK" b="1" i="1" dirty="0" smtClean="0"/>
              <a:t> </a:t>
            </a:r>
            <a:r>
              <a:rPr lang="sk-SK" b="1" i="1" dirty="0" err="1" smtClean="0"/>
              <a:t>Machiavelli</a:t>
            </a:r>
            <a:r>
              <a:rPr lang="sk-SK" b="1" i="1" dirty="0" smtClean="0"/>
              <a:t>, </a:t>
            </a:r>
            <a:r>
              <a:rPr lang="sk-SK" dirty="0" smtClean="0"/>
              <a:t>ktorí hlásali, že len </a:t>
            </a:r>
            <a:r>
              <a:rPr lang="sk-SK" b="1" i="1" dirty="0" smtClean="0"/>
              <a:t>vzdelaním</a:t>
            </a:r>
            <a:r>
              <a:rPr lang="sk-SK" dirty="0" smtClean="0"/>
              <a:t> a rozumom vieme vybudovať nový, </a:t>
            </a:r>
            <a:r>
              <a:rPr lang="sk-SK" b="1" i="1" dirty="0" smtClean="0"/>
              <a:t>lepší</a:t>
            </a:r>
            <a:r>
              <a:rPr lang="sk-SK" dirty="0" smtClean="0"/>
              <a:t> </a:t>
            </a:r>
            <a:r>
              <a:rPr lang="sk-SK" b="1" i="1" dirty="0" smtClean="0"/>
              <a:t>svet</a:t>
            </a:r>
            <a:r>
              <a:rPr lang="sk-SK" dirty="0" smtClean="0"/>
              <a:t>  a prekonať stredoveké myslenie.</a:t>
            </a:r>
          </a:p>
          <a:p>
            <a:endParaRPr lang="sk-SK" dirty="0"/>
          </a:p>
        </p:txBody>
      </p:sp>
      <p:pic>
        <p:nvPicPr>
          <p:cNvPr id="6146" name="Picture 2" descr="http://www.legalo.eu/blog/pl/wp-content/uploads/2013/01/erazm0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0"/>
            <a:ext cx="2857500" cy="2971800"/>
          </a:xfrm>
          <a:prstGeom prst="rect">
            <a:avLst/>
          </a:prstGeom>
          <a:noFill/>
        </p:spPr>
      </p:pic>
      <p:pic>
        <p:nvPicPr>
          <p:cNvPr id="6148" name="Picture 4" descr="http://iicwashington.info/events/20130315/machiavelli2.jpg"/>
          <p:cNvPicPr>
            <a:picLocks noChangeAspect="1" noChangeArrowheads="1"/>
          </p:cNvPicPr>
          <p:nvPr/>
        </p:nvPicPr>
        <p:blipFill>
          <a:blip r:embed="rId3" cstate="print"/>
          <a:srcRect l="9091" t="5503" r="9091" b="11945"/>
          <a:stretch>
            <a:fillRect/>
          </a:stretch>
        </p:blipFill>
        <p:spPr bwMode="auto">
          <a:xfrm>
            <a:off x="3657600" y="2057400"/>
            <a:ext cx="2560320" cy="3200400"/>
          </a:xfrm>
          <a:prstGeom prst="rect">
            <a:avLst/>
          </a:prstGeom>
          <a:noFill/>
        </p:spPr>
      </p:pic>
      <p:pic>
        <p:nvPicPr>
          <p:cNvPr id="6150" name="Picture 6" descr="http://catholicsaints.info/wp-content/uploads/saint-thomas-more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00401"/>
            <a:ext cx="265176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vynálezy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/>
          <a:lstStyle/>
          <a:p>
            <a:r>
              <a:rPr lang="sk-SK" b="1" i="1" dirty="0" smtClean="0"/>
              <a:t>Renesancia</a:t>
            </a:r>
            <a:r>
              <a:rPr lang="sk-SK" dirty="0" smtClean="0"/>
              <a:t> bola dobou </a:t>
            </a:r>
            <a:r>
              <a:rPr lang="sk-SK" b="1" i="1" dirty="0" smtClean="0"/>
              <a:t>rozkvetu</a:t>
            </a:r>
            <a:r>
              <a:rPr lang="sk-SK" dirty="0" smtClean="0"/>
              <a:t> </a:t>
            </a:r>
            <a:r>
              <a:rPr lang="sk-SK" b="1" i="1" dirty="0" smtClean="0"/>
              <a:t>techniky</a:t>
            </a:r>
            <a:r>
              <a:rPr lang="sk-SK" dirty="0" smtClean="0"/>
              <a:t>. Vznikli </a:t>
            </a:r>
            <a:r>
              <a:rPr lang="sk-SK" b="1" i="1" dirty="0" smtClean="0"/>
              <a:t>hodiny</a:t>
            </a:r>
            <a:r>
              <a:rPr lang="sk-SK" dirty="0" smtClean="0"/>
              <a:t>, </a:t>
            </a:r>
            <a:r>
              <a:rPr lang="sk-SK" b="1" i="1" dirty="0" smtClean="0"/>
              <a:t>okuliare</a:t>
            </a:r>
            <a:r>
              <a:rPr lang="sk-SK" dirty="0" smtClean="0"/>
              <a:t>, vysoké </a:t>
            </a:r>
            <a:r>
              <a:rPr lang="sk-SK" b="1" i="1" dirty="0" smtClean="0"/>
              <a:t>pece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5122" name="Picture 2" descr="http://files.objavy-novoveku.webnode.sk/200000003-cf9c7d0964/friedrich-herlin-reading-saint-peter-1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3314700" cy="4171951"/>
          </a:xfrm>
          <a:prstGeom prst="rect">
            <a:avLst/>
          </a:prstGeom>
          <a:noFill/>
        </p:spPr>
      </p:pic>
      <p:pic>
        <p:nvPicPr>
          <p:cNvPr id="5124" name="Picture 4" descr="http://cestovanie-dovolenka.sk/wp-content/gallery/praha-2/praha_orl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33600"/>
            <a:ext cx="5257800" cy="350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Kníhtlač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3124200" cy="4873752"/>
          </a:xfrm>
        </p:spPr>
        <p:txBody>
          <a:bodyPr/>
          <a:lstStyle/>
          <a:p>
            <a:r>
              <a:rPr lang="sk-SK" dirty="0" smtClean="0"/>
              <a:t>Najvýznamnejší bol objav </a:t>
            </a:r>
            <a:r>
              <a:rPr lang="sk-SK" b="1" i="1" dirty="0" err="1" smtClean="0"/>
              <a:t>J.Gutenberga</a:t>
            </a:r>
            <a:r>
              <a:rPr lang="sk-SK" dirty="0" smtClean="0"/>
              <a:t> a jeho </a:t>
            </a:r>
            <a:r>
              <a:rPr lang="sk-SK" b="1" i="1" dirty="0" smtClean="0"/>
              <a:t>kníhtlače</a:t>
            </a:r>
            <a:r>
              <a:rPr lang="sk-SK" dirty="0" smtClean="0"/>
              <a:t>. </a:t>
            </a:r>
          </a:p>
          <a:p>
            <a:r>
              <a:rPr lang="sk-SK" b="1" i="1" dirty="0" smtClean="0"/>
              <a:t>knihy</a:t>
            </a:r>
            <a:r>
              <a:rPr lang="sk-SK" dirty="0" smtClean="0"/>
              <a:t> sa už </a:t>
            </a:r>
            <a:r>
              <a:rPr lang="sk-SK" b="1" i="1" dirty="0" smtClean="0"/>
              <a:t>nemuseli</a:t>
            </a:r>
            <a:r>
              <a:rPr lang="sk-SK" dirty="0" smtClean="0"/>
              <a:t> </a:t>
            </a:r>
            <a:r>
              <a:rPr lang="sk-SK" b="1" i="1" dirty="0" smtClean="0"/>
              <a:t>prepisovať</a:t>
            </a:r>
            <a:r>
              <a:rPr lang="sk-SK" dirty="0" smtClean="0"/>
              <a:t> ručne. </a:t>
            </a:r>
          </a:p>
          <a:p>
            <a:r>
              <a:rPr lang="sk-SK" b="1" i="1" dirty="0" smtClean="0"/>
              <a:t>Informácie</a:t>
            </a:r>
            <a:r>
              <a:rPr lang="sk-SK" dirty="0" smtClean="0"/>
              <a:t> sa </a:t>
            </a:r>
            <a:r>
              <a:rPr lang="sk-SK" b="1" i="1" dirty="0" smtClean="0"/>
              <a:t>šírili</a:t>
            </a:r>
            <a:r>
              <a:rPr lang="sk-SK" dirty="0" smtClean="0"/>
              <a:t> </a:t>
            </a:r>
            <a:r>
              <a:rPr lang="sk-SK" b="1" i="1" dirty="0" smtClean="0"/>
              <a:t>rýchlejšie</a:t>
            </a:r>
            <a:r>
              <a:rPr lang="sk-SK" dirty="0" smtClean="0"/>
              <a:t> a bola </a:t>
            </a:r>
            <a:r>
              <a:rPr lang="sk-SK" b="1" i="1" dirty="0" smtClean="0"/>
              <a:t>dostupnejšie</a:t>
            </a:r>
            <a:r>
              <a:rPr lang="sk-SK" dirty="0" smtClean="0"/>
              <a:t> pre viac ľudí. </a:t>
            </a:r>
            <a:endParaRPr lang="sk-SK" dirty="0"/>
          </a:p>
        </p:txBody>
      </p:sp>
      <p:pic>
        <p:nvPicPr>
          <p:cNvPr id="4100" name="Picture 4" descr="http://www.polygrafia-fotografia.sk/arte-content/uploads/2010/09/johannes-gutenber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914400"/>
            <a:ext cx="2852928" cy="3579929"/>
          </a:xfrm>
          <a:prstGeom prst="rect">
            <a:avLst/>
          </a:prstGeom>
          <a:noFill/>
        </p:spPr>
      </p:pic>
      <p:pic>
        <p:nvPicPr>
          <p:cNvPr id="4098" name="Picture 2" descr="http://www.oskole.sk/userfiles/image/1sasa/dejepis/Clipboard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-1"/>
            <a:ext cx="2781300" cy="3206797"/>
          </a:xfrm>
          <a:prstGeom prst="rect">
            <a:avLst/>
          </a:prstGeom>
          <a:noFill/>
        </p:spPr>
      </p:pic>
      <p:pic>
        <p:nvPicPr>
          <p:cNvPr id="4102" name="Picture 6" descr="http://detepe.sk/wp-content/uploads/2013/05/fxw5di.jpg"/>
          <p:cNvPicPr>
            <a:picLocks noChangeAspect="1" noChangeArrowheads="1"/>
          </p:cNvPicPr>
          <p:nvPr/>
        </p:nvPicPr>
        <p:blipFill>
          <a:blip r:embed="rId4" cstate="print"/>
          <a:srcRect l="10000" t="8889" b="6667"/>
          <a:stretch>
            <a:fillRect/>
          </a:stretch>
        </p:blipFill>
        <p:spPr bwMode="auto">
          <a:xfrm>
            <a:off x="3581400" y="4572000"/>
            <a:ext cx="4331368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Vinci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najväčší génius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/>
          <a:lstStyle/>
          <a:p>
            <a:r>
              <a:rPr lang="sk-SK" dirty="0" smtClean="0"/>
              <a:t>Ďalší </a:t>
            </a:r>
            <a:r>
              <a:rPr lang="sk-SK" b="1" i="1" dirty="0" smtClean="0"/>
              <a:t>vedec</a:t>
            </a:r>
            <a:r>
              <a:rPr lang="sk-SK" dirty="0" smtClean="0"/>
              <a:t> a umelec bol Florenťan </a:t>
            </a:r>
            <a:r>
              <a:rPr lang="sk-SK" b="1" i="1" dirty="0" err="1" smtClean="0"/>
              <a:t>Leonardo</a:t>
            </a:r>
            <a:r>
              <a:rPr lang="sk-SK" dirty="0" smtClean="0"/>
              <a:t> </a:t>
            </a:r>
            <a:r>
              <a:rPr lang="sk-SK" b="1" i="1" dirty="0" err="1" smtClean="0"/>
              <a:t>da</a:t>
            </a:r>
            <a:r>
              <a:rPr lang="sk-SK" dirty="0" smtClean="0"/>
              <a:t> </a:t>
            </a:r>
            <a:r>
              <a:rPr lang="sk-SK" b="1" i="1" dirty="0" err="1" smtClean="0"/>
              <a:t>Vinci</a:t>
            </a:r>
            <a:r>
              <a:rPr lang="sk-SK" dirty="0" smtClean="0"/>
              <a:t>. Zostrojil prvý </a:t>
            </a:r>
            <a:r>
              <a:rPr lang="sk-SK" b="1" i="1" dirty="0" smtClean="0"/>
              <a:t>padák</a:t>
            </a:r>
            <a:r>
              <a:rPr lang="sk-SK" dirty="0" smtClean="0"/>
              <a:t>, </a:t>
            </a:r>
            <a:r>
              <a:rPr lang="sk-SK" b="1" i="1" dirty="0" smtClean="0"/>
              <a:t>tank</a:t>
            </a:r>
            <a:r>
              <a:rPr lang="sk-SK" dirty="0" smtClean="0"/>
              <a:t>, </a:t>
            </a:r>
            <a:r>
              <a:rPr lang="sk-SK" b="1" i="1" dirty="0" smtClean="0"/>
              <a:t>vrtuľník</a:t>
            </a:r>
            <a:r>
              <a:rPr lang="sk-SK" dirty="0" smtClean="0"/>
              <a:t> a mnohé iné vynálezy. </a:t>
            </a:r>
            <a:endParaRPr lang="sk-SK" dirty="0"/>
          </a:p>
        </p:txBody>
      </p:sp>
      <p:pic>
        <p:nvPicPr>
          <p:cNvPr id="3074" name="Picture 2" descr="http://www.kingsgalleries.com/wp-content/uploads/2010/07/Leonardo-Da-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0749"/>
            <a:ext cx="3848100" cy="4667251"/>
          </a:xfrm>
          <a:prstGeom prst="rect">
            <a:avLst/>
          </a:prstGeom>
          <a:noFill/>
        </p:spPr>
      </p:pic>
      <p:pic>
        <p:nvPicPr>
          <p:cNvPr id="3076" name="Picture 4" descr="http://img.cz.prg.cmestatic.com/media/images/original/Nov2008/440658.jpg?d4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1905000"/>
            <a:ext cx="523875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3794" name="Picture 2" descr="http://mjcz.sweb.cz/LDVHTM/tan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4800"/>
            <a:ext cx="4518269" cy="2819400"/>
          </a:xfrm>
          <a:prstGeom prst="rect">
            <a:avLst/>
          </a:prstGeom>
          <a:noFill/>
        </p:spPr>
      </p:pic>
      <p:pic>
        <p:nvPicPr>
          <p:cNvPr id="33796" name="Picture 4" descr="http://www.kosickespravy.sk/sites/default/files/images/photogallery/1334741062/davinc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996" y="1"/>
            <a:ext cx="4857003" cy="3505200"/>
          </a:xfrm>
          <a:prstGeom prst="rect">
            <a:avLst/>
          </a:prstGeom>
          <a:noFill/>
        </p:spPr>
      </p:pic>
      <p:pic>
        <p:nvPicPr>
          <p:cNvPr id="33798" name="Picture 6" descr="http://media0.wgz.cz/images/media0:50ffbd19c60e1.jpg/2366.jpg"/>
          <p:cNvPicPr>
            <a:picLocks noChangeAspect="1" noChangeArrowheads="1"/>
          </p:cNvPicPr>
          <p:nvPr/>
        </p:nvPicPr>
        <p:blipFill>
          <a:blip r:embed="rId4" cstate="print"/>
          <a:srcRect l="1923" t="8741" r="1923" b="10402"/>
          <a:stretch>
            <a:fillRect/>
          </a:stretch>
        </p:blipFill>
        <p:spPr bwMode="auto">
          <a:xfrm>
            <a:off x="4419600" y="3392424"/>
            <a:ext cx="4724400" cy="3496056"/>
          </a:xfrm>
          <a:prstGeom prst="rect">
            <a:avLst/>
          </a:prstGeom>
          <a:noFill/>
        </p:spPr>
      </p:pic>
      <p:pic>
        <p:nvPicPr>
          <p:cNvPr id="33800" name="Picture 8" descr="http://img.abicko.cz/img/5/article/1838680_vynalezy.jpg"/>
          <p:cNvPicPr>
            <a:picLocks noChangeAspect="1" noChangeArrowheads="1"/>
          </p:cNvPicPr>
          <p:nvPr/>
        </p:nvPicPr>
        <p:blipFill>
          <a:blip r:embed="rId5" cstate="print"/>
          <a:srcRect l="8163" r="13469"/>
          <a:stretch>
            <a:fillRect/>
          </a:stretch>
        </p:blipFill>
        <p:spPr bwMode="auto">
          <a:xfrm>
            <a:off x="0" y="3082924"/>
            <a:ext cx="4419600" cy="377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4818" name="Picture 2" descr="http://img.mf.cz/229/646/1-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833373" cy="3124199"/>
          </a:xfrm>
          <a:prstGeom prst="rect">
            <a:avLst/>
          </a:prstGeom>
          <a:noFill/>
        </p:spPr>
      </p:pic>
      <p:pic>
        <p:nvPicPr>
          <p:cNvPr id="34822" name="Picture 6" descr="http://mjcz.sweb.cz/LDVHTM/ko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172" y="1"/>
            <a:ext cx="2639828" cy="3962399"/>
          </a:xfrm>
          <a:prstGeom prst="rect">
            <a:avLst/>
          </a:prstGeom>
          <a:noFill/>
        </p:spPr>
      </p:pic>
      <p:pic>
        <p:nvPicPr>
          <p:cNvPr id="34824" name="Picture 8" descr="http://visitkosice.eu/files/novinky/ine/leonar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23882"/>
            <a:ext cx="3429000" cy="4034118"/>
          </a:xfrm>
          <a:prstGeom prst="rect">
            <a:avLst/>
          </a:prstGeom>
          <a:noFill/>
        </p:spPr>
      </p:pic>
      <p:pic>
        <p:nvPicPr>
          <p:cNvPr id="34826" name="Picture 10" descr="http://files.objavy-novoveku.webnode.sk/200000027-f3ccf009e6/ai_davinci_anatomic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78480"/>
            <a:ext cx="3048000" cy="3779520"/>
          </a:xfrm>
          <a:prstGeom prst="rect">
            <a:avLst/>
          </a:prstGeom>
          <a:noFill/>
        </p:spPr>
      </p:pic>
      <p:pic>
        <p:nvPicPr>
          <p:cNvPr id="34828" name="Picture 12" descr="http://img.abicko.cz/img/5/gsmall/2076038_ironman-v2.jpg?v=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0"/>
            <a:ext cx="1905000" cy="2908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0400" y="0"/>
            <a:ext cx="4800600" cy="68580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 umelecké vlohy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www.topzine.cz/wp-content/uploads/2012/01/mona-lisa-leonardo-da-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3102"/>
            <a:ext cx="4495799" cy="3514898"/>
          </a:xfrm>
          <a:prstGeom prst="rect">
            <a:avLst/>
          </a:prstGeom>
          <a:noFill/>
        </p:spPr>
      </p:pic>
      <p:pic>
        <p:nvPicPr>
          <p:cNvPr id="32772" name="Picture 4" descr="http://img.blesk.cz/img/1/full/533783-img-posledna-vecera-leonardo-da-vin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481" y="762000"/>
            <a:ext cx="5766519" cy="3134354"/>
          </a:xfrm>
          <a:prstGeom prst="rect">
            <a:avLst/>
          </a:prstGeom>
          <a:noFill/>
        </p:spPr>
      </p:pic>
      <p:pic>
        <p:nvPicPr>
          <p:cNvPr id="32774" name="Picture 6" descr="http://www.obrazy.metrona.sk/davinc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0"/>
            <a:ext cx="2254906" cy="3352800"/>
          </a:xfrm>
          <a:prstGeom prst="rect">
            <a:avLst/>
          </a:prstGeom>
          <a:noFill/>
        </p:spPr>
      </p:pic>
      <p:pic>
        <p:nvPicPr>
          <p:cNvPr id="32776" name="Picture 8" descr="http://img.cz.prg.cmestatic.com/media/images/600x338/Apr2010/619783.jpg?bcd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8617" y="3886201"/>
            <a:ext cx="5275383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68580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Prírodné vedy napredujú tiež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</p:txBody>
      </p:sp>
      <p:pic>
        <p:nvPicPr>
          <p:cNvPr id="2050" name="Picture 2" descr="http://img.mediacentrum.sk/gallery/nwo/maxwidth/990/2366475.jpg"/>
          <p:cNvPicPr>
            <a:picLocks noChangeAspect="1" noChangeArrowheads="1"/>
          </p:cNvPicPr>
          <p:nvPr/>
        </p:nvPicPr>
        <p:blipFill>
          <a:blip r:embed="rId2" cstate="print"/>
          <a:srcRect r="8750"/>
          <a:stretch>
            <a:fillRect/>
          </a:stretch>
        </p:blipFill>
        <p:spPr bwMode="auto">
          <a:xfrm>
            <a:off x="0" y="914400"/>
            <a:ext cx="5745982" cy="3581400"/>
          </a:xfrm>
          <a:prstGeom prst="rect">
            <a:avLst/>
          </a:prstGeom>
          <a:noFill/>
        </p:spPr>
      </p:pic>
      <p:pic>
        <p:nvPicPr>
          <p:cNvPr id="2052" name="Picture 4" descr="https://encrypted-tbn3.gstatic.com/images?q=tbn:ANd9GcQ6Xwd_cfUBRH8gvIDmhsNGLxB-no4jTkfsF3TfjjGwMJhiGOsq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07312"/>
            <a:ext cx="3505200" cy="5950688"/>
          </a:xfrm>
          <a:prstGeom prst="rect">
            <a:avLst/>
          </a:prstGeom>
          <a:noFill/>
        </p:spPr>
      </p:pic>
      <p:pic>
        <p:nvPicPr>
          <p:cNvPr id="2054" name="Picture 6" descr="https://encrypted-tbn2.gstatic.com/images?q=tbn:ANd9GcR7j6ytkEuXbsalCHlBBm-QwP6E4mdt52UkmtN2EEr6k-UOZqMZ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06620"/>
            <a:ext cx="5334000" cy="2351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</TotalTime>
  <Words>59</Words>
  <Application>Microsoft Office PowerPoint</Application>
  <PresentationFormat>Prezentácia na obrazovke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Arkáda</vt:lpstr>
      <vt:lpstr>Európa humanistov</vt:lpstr>
      <vt:lpstr>Renesanční myslitelia Európy</vt:lpstr>
      <vt:lpstr>Nové vynálezy</vt:lpstr>
      <vt:lpstr>Kníhtlač</vt:lpstr>
      <vt:lpstr>Da Vinci – najväčší génius</vt:lpstr>
      <vt:lpstr>Prezentácia programu PowerPoint</vt:lpstr>
      <vt:lpstr>Prezentácia programu PowerPoint</vt:lpstr>
      <vt:lpstr>Jeho umelecké vlohy</vt:lpstr>
      <vt:lpstr>Prírodné vedy napredujú tiež</vt:lpstr>
      <vt:lpstr>Astronómia</vt:lpstr>
      <vt:lpstr>Európa humanistov- filozofov a vedcov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 humanistov</dc:title>
  <dc:creator>Janka</dc:creator>
  <cp:lastModifiedBy>MS Vinbarg</cp:lastModifiedBy>
  <cp:revision>4</cp:revision>
  <dcterms:created xsi:type="dcterms:W3CDTF">2016-02-11T18:57:31Z</dcterms:created>
  <dcterms:modified xsi:type="dcterms:W3CDTF">2021-12-06T21:31:50Z</dcterms:modified>
</cp:coreProperties>
</file>