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6" r:id="rId8"/>
    <p:sldId id="267" r:id="rId9"/>
    <p:sldId id="268" r:id="rId10"/>
    <p:sldId id="265" r:id="rId11"/>
    <p:sldId id="263" r:id="rId12"/>
    <p:sldId id="258" r:id="rId13"/>
    <p:sldId id="26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1D-1312-43EA-A2ED-286A24FA7BF1}" type="datetimeFigureOut">
              <a:rPr lang="sk-SK" smtClean="0"/>
              <a:t>10. 1. 2022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9812-4C8C-4CF2-9BF9-435012261E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293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1D-1312-43EA-A2ED-286A24FA7BF1}" type="datetimeFigureOut">
              <a:rPr lang="sk-SK" smtClean="0"/>
              <a:t>10. 1. 2022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9812-4C8C-4CF2-9BF9-435012261E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5886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1D-1312-43EA-A2ED-286A24FA7BF1}" type="datetimeFigureOut">
              <a:rPr lang="sk-SK" smtClean="0"/>
              <a:t>10. 1. 2022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9812-4C8C-4CF2-9BF9-435012261E69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537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1D-1312-43EA-A2ED-286A24FA7BF1}" type="datetimeFigureOut">
              <a:rPr lang="sk-SK" smtClean="0"/>
              <a:t>10. 1. 2022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9812-4C8C-4CF2-9BF9-435012261E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9695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1D-1312-43EA-A2ED-286A24FA7BF1}" type="datetimeFigureOut">
              <a:rPr lang="sk-SK" smtClean="0"/>
              <a:t>10. 1. 2022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9812-4C8C-4CF2-9BF9-435012261E69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3049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1D-1312-43EA-A2ED-286A24FA7BF1}" type="datetimeFigureOut">
              <a:rPr lang="sk-SK" smtClean="0"/>
              <a:t>10. 1. 2022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9812-4C8C-4CF2-9BF9-435012261E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2536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1D-1312-43EA-A2ED-286A24FA7BF1}" type="datetimeFigureOut">
              <a:rPr lang="sk-SK" smtClean="0"/>
              <a:t>10. 1. 2022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9812-4C8C-4CF2-9BF9-435012261E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2555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1D-1312-43EA-A2ED-286A24FA7BF1}" type="datetimeFigureOut">
              <a:rPr lang="sk-SK" smtClean="0"/>
              <a:t>10. 1. 2022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9812-4C8C-4CF2-9BF9-435012261E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476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1D-1312-43EA-A2ED-286A24FA7BF1}" type="datetimeFigureOut">
              <a:rPr lang="sk-SK" smtClean="0"/>
              <a:t>10. 1. 2022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9812-4C8C-4CF2-9BF9-435012261E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39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1D-1312-43EA-A2ED-286A24FA7BF1}" type="datetimeFigureOut">
              <a:rPr lang="sk-SK" smtClean="0"/>
              <a:t>10. 1. 2022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9812-4C8C-4CF2-9BF9-435012261E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556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1D-1312-43EA-A2ED-286A24FA7BF1}" type="datetimeFigureOut">
              <a:rPr lang="sk-SK" smtClean="0"/>
              <a:t>10. 1. 2022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9812-4C8C-4CF2-9BF9-435012261E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569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1D-1312-43EA-A2ED-286A24FA7BF1}" type="datetimeFigureOut">
              <a:rPr lang="sk-SK" smtClean="0"/>
              <a:t>10. 1. 2022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9812-4C8C-4CF2-9BF9-435012261E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324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1D-1312-43EA-A2ED-286A24FA7BF1}" type="datetimeFigureOut">
              <a:rPr lang="sk-SK" smtClean="0"/>
              <a:t>10. 1. 2022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9812-4C8C-4CF2-9BF9-435012261E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825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1D-1312-43EA-A2ED-286A24FA7BF1}" type="datetimeFigureOut">
              <a:rPr lang="sk-SK" smtClean="0"/>
              <a:t>10. 1. 2022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9812-4C8C-4CF2-9BF9-435012261E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064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1D-1312-43EA-A2ED-286A24FA7BF1}" type="datetimeFigureOut">
              <a:rPr lang="sk-SK" smtClean="0"/>
              <a:t>10. 1. 2022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9812-4C8C-4CF2-9BF9-435012261E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409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1D-1312-43EA-A2ED-286A24FA7BF1}" type="datetimeFigureOut">
              <a:rPr lang="sk-SK" smtClean="0"/>
              <a:t>10. 1. 2022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9812-4C8C-4CF2-9BF9-435012261E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534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3931D-1312-43EA-A2ED-286A24FA7BF1}" type="datetimeFigureOut">
              <a:rPr lang="sk-SK" smtClean="0"/>
              <a:t>10. 1. 2022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57B9812-4C8C-4CF2-9BF9-435012261E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761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jedlo&#10;&#10;Automaticky generovaný popis">
            <a:extLst>
              <a:ext uri="{FF2B5EF4-FFF2-40B4-BE49-F238E27FC236}">
                <a16:creationId xmlns:a16="http://schemas.microsoft.com/office/drawing/2014/main" xmlns="" id="{0A8844C3-9CB0-49F5-87F5-54C9434EE1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12595" b="1894"/>
          <a:stretch/>
        </p:blipFill>
        <p:spPr>
          <a:xfrm>
            <a:off x="19" y="-1"/>
            <a:ext cx="5795869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D1C2ECC-ED27-46CF-B402-2CF678F85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8971" y="1621083"/>
            <a:ext cx="6511950" cy="2372168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  <a:highlight>
                  <a:srgbClr val="FFFF00"/>
                </a:highlight>
              </a:rPr>
              <a:t>Rímske cisárstvo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85406964-5D31-43CD-927B-A5EE3B533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0563" y="4050833"/>
            <a:ext cx="4452550" cy="1096899"/>
          </a:xfrm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chemeClr val="tx1"/>
                </a:solidFill>
                <a:highlight>
                  <a:srgbClr val="FFFF00"/>
                </a:highlight>
              </a:rPr>
              <a:t>Rozmach a pád rímskej ríše</a:t>
            </a:r>
          </a:p>
        </p:txBody>
      </p:sp>
    </p:spTree>
    <p:extLst>
      <p:ext uri="{BB962C8B-B14F-4D97-AF65-F5344CB8AC3E}">
        <p14:creationId xmlns:p14="http://schemas.microsoft.com/office/powerpoint/2010/main" val="3411619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BBACA9E-98D0-4931-98FC-879AB6FFF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CFE357A7-427D-41B3-A417-D9A9FE493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87" y="7976"/>
            <a:ext cx="7321058" cy="6860344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E5BF78F9-BFEA-443A-9214-F50993CE0FB0}"/>
              </a:ext>
            </a:extLst>
          </p:cNvPr>
          <p:cNvSpPr txBox="1"/>
          <p:nvPr/>
        </p:nvSpPr>
        <p:spPr>
          <a:xfrm>
            <a:off x="9687339" y="5605670"/>
            <a:ext cx="1762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>
                <a:highlight>
                  <a:srgbClr val="FFFF00"/>
                </a:highlight>
                <a:hlinkClick r:id="rId3" action="ppaction://hlinksldjump"/>
              </a:rPr>
              <a:t>späť</a:t>
            </a:r>
            <a:endParaRPr lang="sk-SK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9232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7E3F991-EF84-4111-956B-015B9BF3D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jedlo, rohož&#10;&#10;Automaticky generovaný popis">
            <a:extLst>
              <a:ext uri="{FF2B5EF4-FFF2-40B4-BE49-F238E27FC236}">
                <a16:creationId xmlns:a16="http://schemas.microsoft.com/office/drawing/2014/main" xmlns="" id="{4FCB6567-F5D9-4AFB-BEBF-099658BB0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53"/>
            <a:ext cx="12192000" cy="6881854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51D87FC6-A8CF-436D-801C-C155E038D634}"/>
              </a:ext>
            </a:extLst>
          </p:cNvPr>
          <p:cNvSpPr txBox="1"/>
          <p:nvPr/>
        </p:nvSpPr>
        <p:spPr>
          <a:xfrm>
            <a:off x="9903655" y="5908431"/>
            <a:ext cx="2082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highlight>
                  <a:srgbClr val="FFFF00"/>
                </a:highlight>
                <a:hlinkClick r:id="rId3" action="ppaction://hlinksldjump"/>
              </a:rPr>
              <a:t>späť</a:t>
            </a:r>
            <a:endParaRPr lang="sk-SK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79165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939766-17BD-4A6C-BD3F-B2FC18DD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ext, mapa&#10;&#10;Automaticky generovaný popis">
            <a:extLst>
              <a:ext uri="{FF2B5EF4-FFF2-40B4-BE49-F238E27FC236}">
                <a16:creationId xmlns:a16="http://schemas.microsoft.com/office/drawing/2014/main" xmlns="" id="{6FAB61F8-C681-4556-8311-1A28F4B21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519"/>
            <a:ext cx="12192000" cy="6973520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8B559C04-39C7-4637-924B-78A7C58A6FED}"/>
              </a:ext>
            </a:extLst>
          </p:cNvPr>
          <p:cNvSpPr txBox="1"/>
          <p:nvPr/>
        </p:nvSpPr>
        <p:spPr>
          <a:xfrm>
            <a:off x="10853530" y="6321287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ighlight>
                  <a:srgbClr val="FFFF00"/>
                </a:highlight>
                <a:hlinkClick r:id="rId3" action="ppaction://hlinksldjump"/>
              </a:rPr>
              <a:t>späť</a:t>
            </a:r>
            <a:endParaRPr lang="sk-SK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2839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E7A9CBB-D705-49E9-A92C-562569CF8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rávnik, vonkajšie, cesta, budova&#10;&#10;Automaticky generovaný popis">
            <a:extLst>
              <a:ext uri="{FF2B5EF4-FFF2-40B4-BE49-F238E27FC236}">
                <a16:creationId xmlns:a16="http://schemas.microsoft.com/office/drawing/2014/main" xmlns="" id="{D859932F-A666-4C41-AC25-D440C8A8BC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873"/>
            <a:ext cx="6858000" cy="3855720"/>
          </a:xfrm>
        </p:spPr>
      </p:pic>
      <p:pic>
        <p:nvPicPr>
          <p:cNvPr id="8" name="Obrázok 7" descr="Obrázok, na ktorom je zobraziť, vyplnené, obchod, stôl&#10;&#10;Automaticky generovaný popis">
            <a:extLst>
              <a:ext uri="{FF2B5EF4-FFF2-40B4-BE49-F238E27FC236}">
                <a16:creationId xmlns:a16="http://schemas.microsoft.com/office/drawing/2014/main" xmlns="" id="{916D6504-EDCC-49AD-BCE7-E7377B046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26" y="-30480"/>
            <a:ext cx="5820693" cy="3429000"/>
          </a:xfrm>
          <a:prstGeom prst="rect">
            <a:avLst/>
          </a:prstGeom>
        </p:spPr>
      </p:pic>
      <p:pic>
        <p:nvPicPr>
          <p:cNvPr id="10" name="Obrázok 9" descr="Obrázok, na ktorom je budova, vonkajšie, kamenný, ulica&#10;&#10;Automaticky generovaný popis">
            <a:extLst>
              <a:ext uri="{FF2B5EF4-FFF2-40B4-BE49-F238E27FC236}">
                <a16:creationId xmlns:a16="http://schemas.microsoft.com/office/drawing/2014/main" xmlns="" id="{6514EB50-9913-464B-9597-5A404E947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58" y="-42204"/>
            <a:ext cx="6524938" cy="3251200"/>
          </a:xfrm>
          <a:prstGeom prst="rect">
            <a:avLst/>
          </a:prstGeom>
        </p:spPr>
      </p:pic>
      <p:pic>
        <p:nvPicPr>
          <p:cNvPr id="13" name="Obrázok 12" descr="Obrázok, na ktorom je vonkajšie, skala, sedenie, položené&#10;&#10;Automaticky generovaný popis">
            <a:extLst>
              <a:ext uri="{FF2B5EF4-FFF2-40B4-BE49-F238E27FC236}">
                <a16:creationId xmlns:a16="http://schemas.microsoft.com/office/drawing/2014/main" xmlns="" id="{299ED15F-D3E4-40F7-B5AC-42B8D2DCC5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80" y="3398521"/>
            <a:ext cx="5820692" cy="3525912"/>
          </a:xfrm>
          <a:prstGeom prst="rect">
            <a:avLst/>
          </a:prstGeom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xmlns="" id="{403D7261-DB4F-4620-A1DA-F7B7966B5C62}"/>
              </a:ext>
            </a:extLst>
          </p:cNvPr>
          <p:cNvSpPr txBox="1"/>
          <p:nvPr/>
        </p:nvSpPr>
        <p:spPr>
          <a:xfrm>
            <a:off x="4215618" y="0"/>
            <a:ext cx="4431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highlight>
                  <a:srgbClr val="FFFF00"/>
                </a:highlight>
              </a:rPr>
              <a:t>Pompeje dnes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xmlns="" id="{017CD075-D48C-4089-AE6D-420780B50B55}"/>
              </a:ext>
            </a:extLst>
          </p:cNvPr>
          <p:cNvSpPr txBox="1"/>
          <p:nvPr/>
        </p:nvSpPr>
        <p:spPr>
          <a:xfrm>
            <a:off x="11198087" y="6392848"/>
            <a:ext cx="1378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highlight>
                  <a:srgbClr val="FFFF00"/>
                </a:highlight>
                <a:hlinkClick r:id="rId6" action="ppaction://hlinksldjump"/>
              </a:rPr>
              <a:t>späť</a:t>
            </a:r>
            <a:endParaRPr lang="sk-SK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31958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BC9B3FC-69BE-4949-A403-124B4935C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165" y="490330"/>
            <a:ext cx="3644348" cy="1320800"/>
          </a:xfrm>
        </p:spPr>
        <p:txBody>
          <a:bodyPr/>
          <a:lstStyle/>
          <a:p>
            <a:r>
              <a:rPr lang="sk-SK" dirty="0">
                <a:highlight>
                  <a:srgbClr val="FFFF00"/>
                </a:highlight>
                <a:hlinkClick r:id="rId2" action="ppaction://hlinksldjump"/>
              </a:rPr>
              <a:t>Katapult</a:t>
            </a:r>
            <a:endParaRPr lang="sk-SK" dirty="0">
              <a:highlight>
                <a:srgbClr val="FFFF00"/>
              </a:highlight>
            </a:endParaRPr>
          </a:p>
        </p:txBody>
      </p:sp>
      <p:pic>
        <p:nvPicPr>
          <p:cNvPr id="7" name="Obrázok 6" descr="Obrázok, na ktorom je vonkajšie, sedenie, pole, staré&#10;&#10;Automaticky generovaný popis">
            <a:extLst>
              <a:ext uri="{FF2B5EF4-FFF2-40B4-BE49-F238E27FC236}">
                <a16:creationId xmlns:a16="http://schemas.microsoft.com/office/drawing/2014/main" xmlns="" id="{66242CEB-9FAE-4D53-998C-58A7A4751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175" y="1930400"/>
            <a:ext cx="7652825" cy="5097959"/>
          </a:xfrm>
          <a:prstGeom prst="rect">
            <a:avLst/>
          </a:prstGeom>
        </p:spPr>
      </p:pic>
      <p:pic>
        <p:nvPicPr>
          <p:cNvPr id="5" name="Zástupný objekt pre obsah 4" descr="Obrázok, na ktorom je posteľ&#10;&#10;Automaticky generovaný popis">
            <a:extLst>
              <a:ext uri="{FF2B5EF4-FFF2-40B4-BE49-F238E27FC236}">
                <a16:creationId xmlns:a16="http://schemas.microsoft.com/office/drawing/2014/main" xmlns="" id="{AEE9653D-2769-4146-B3E8-CD2E0A30B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03" y="-1408"/>
            <a:ext cx="6482567" cy="4418663"/>
          </a:xfrm>
        </p:spPr>
      </p:pic>
    </p:spTree>
    <p:extLst>
      <p:ext uri="{BB962C8B-B14F-4D97-AF65-F5344CB8AC3E}">
        <p14:creationId xmlns:p14="http://schemas.microsoft.com/office/powerpoint/2010/main" val="358126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AE27B9D-0F04-458B-A718-F84902C79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47AB6435-428E-44C8-A107-8435183F65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3659658D-9AE1-44D3-B002-2BA204AB90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xmlns="" id="{2083C874-CFCD-47ED-9F98-DDB125C9C0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xmlns="" id="{605E9946-A240-42E3-B6CD-E6691BF467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315B1B45-25C3-4C58-8EB8-41BCFA02A6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xmlns="" id="{87983A9A-7A69-406F-AFEA-AD2AE87E1F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xmlns="" id="{FFCBC4EF-C03E-4EED-9E9A-3097DECC00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xmlns="" id="{F56545EE-F94F-4B4C-AA43-9D67456645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2FE2A6B2-D45B-484C-BAFD-3F45082664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xmlns="" id="{EC2132BF-207E-4FB2-B0FE-E6FD0A1D18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Zástupný objekt pre obsah 5" descr="Obrázok, na ktorom je budova, držiaci, stojaci, sedenie&#10;&#10;Automaticky generovaný popis">
            <a:extLst>
              <a:ext uri="{FF2B5EF4-FFF2-40B4-BE49-F238E27FC236}">
                <a16:creationId xmlns:a16="http://schemas.microsoft.com/office/drawing/2014/main" xmlns="" id="{0EAECF83-DCAD-456E-94FE-96AAD10DD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-2" b="22861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92A8191-824B-4DEE-8849-AECF864FF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252" y="0"/>
            <a:ext cx="5723344" cy="126787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sk-SK" sz="5400" dirty="0" err="1">
                <a:highlight>
                  <a:srgbClr val="FFFF00"/>
                </a:highlight>
              </a:rPr>
              <a:t>Octavius</a:t>
            </a:r>
            <a:r>
              <a:rPr lang="sk-SK" sz="5400" dirty="0">
                <a:highlight>
                  <a:srgbClr val="FFFF00"/>
                </a:highlight>
              </a:rPr>
              <a:t> </a:t>
            </a:r>
            <a:r>
              <a:rPr lang="sk-SK" sz="5400" dirty="0" err="1">
                <a:highlight>
                  <a:srgbClr val="FFFF00"/>
                </a:highlight>
              </a:rPr>
              <a:t>Augustus</a:t>
            </a:r>
            <a:endParaRPr lang="en-US" sz="5400" dirty="0">
              <a:highlight>
                <a:srgbClr val="FFFF00"/>
              </a:highlight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A329CD39-8C78-4D01-8B83-4E744467DC65}"/>
              </a:ext>
            </a:extLst>
          </p:cNvPr>
          <p:cNvSpPr txBox="1"/>
          <p:nvPr/>
        </p:nvSpPr>
        <p:spPr>
          <a:xfrm>
            <a:off x="4889749" y="2016224"/>
            <a:ext cx="64490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 - </a:t>
            </a:r>
            <a:r>
              <a:rPr lang="sk-SK" sz="2000" dirty="0"/>
              <a:t>Vládol medzi rokmi 27 pred Kr. až 14 po Kr.</a:t>
            </a:r>
          </a:p>
          <a:p>
            <a:endParaRPr lang="sk-SK" sz="2000" dirty="0"/>
          </a:p>
          <a:p>
            <a:pPr marL="285750" indent="-285750">
              <a:buFontTx/>
              <a:buChar char="-"/>
            </a:pPr>
            <a:r>
              <a:rPr lang="sk-SK" sz="2000" dirty="0"/>
              <a:t>Jeho vláda znamená koniec republiky.</a:t>
            </a:r>
          </a:p>
          <a:p>
            <a:pPr marL="285750" indent="-285750">
              <a:buFontTx/>
              <a:buChar char="-"/>
            </a:pPr>
            <a:endParaRPr lang="sk-SK" sz="2000" dirty="0"/>
          </a:p>
          <a:p>
            <a:pPr marL="285750" indent="-285750">
              <a:buFontTx/>
              <a:buChar char="-"/>
            </a:pPr>
            <a:r>
              <a:rPr lang="sk-SK" sz="2000" dirty="0"/>
              <a:t>Odmietol titul diktátora, v skutočnosti bol však </a:t>
            </a:r>
            <a:r>
              <a:rPr lang="sk-SK" sz="2000" dirty="0">
                <a:highlight>
                  <a:srgbClr val="FFFF00"/>
                </a:highlight>
              </a:rPr>
              <a:t>hlavou celého štátu.</a:t>
            </a:r>
          </a:p>
          <a:p>
            <a:pPr marL="285750" indent="-285750">
              <a:buFontTx/>
              <a:buChar char="-"/>
            </a:pPr>
            <a:endParaRPr lang="sk-SK" sz="2000" dirty="0"/>
          </a:p>
          <a:p>
            <a:pPr marL="285750" indent="-285750">
              <a:buFontTx/>
              <a:buChar char="-"/>
            </a:pPr>
            <a:r>
              <a:rPr lang="sk-SK" sz="2000" dirty="0" err="1">
                <a:highlight>
                  <a:srgbClr val="FFFF00"/>
                </a:highlight>
              </a:rPr>
              <a:t>Principát</a:t>
            </a:r>
            <a:r>
              <a:rPr lang="sk-SK" sz="2000" dirty="0"/>
              <a:t>- prvý občan (</a:t>
            </a:r>
            <a:r>
              <a:rPr lang="sk-SK" sz="2000" dirty="0" err="1"/>
              <a:t>princeps</a:t>
            </a:r>
            <a:r>
              <a:rPr lang="sk-SK" sz="2000" dirty="0"/>
              <a:t>)</a:t>
            </a:r>
          </a:p>
          <a:p>
            <a:pPr marL="285750" indent="-285750">
              <a:buFontTx/>
              <a:buChar char="-"/>
            </a:pPr>
            <a:r>
              <a:rPr lang="sk-SK" sz="2000" dirty="0">
                <a:highlight>
                  <a:srgbClr val="FFFF00"/>
                </a:highlight>
              </a:rPr>
              <a:t>„Cisár je hlavou štátu a nikomu sa nezodpovedá!“</a:t>
            </a:r>
          </a:p>
          <a:p>
            <a:pPr marL="285750" indent="-285750">
              <a:buFontTx/>
              <a:buChar char="-"/>
            </a:pPr>
            <a:endParaRPr lang="sk-SK" sz="2000" dirty="0"/>
          </a:p>
          <a:p>
            <a:pPr marL="285750" indent="-285750">
              <a:buFontTx/>
              <a:buChar char="-"/>
            </a:pPr>
            <a:r>
              <a:rPr lang="sk-SK" sz="2000" dirty="0"/>
              <a:t>Obdobie rozmachu rímskej </a:t>
            </a:r>
            <a:r>
              <a:rPr lang="sk-SK" sz="2000" dirty="0" smtClean="0"/>
              <a:t>ríše</a:t>
            </a:r>
          </a:p>
          <a:p>
            <a:pPr marL="285750" indent="-285750">
              <a:buFontTx/>
              <a:buChar char="-"/>
            </a:pPr>
            <a:endParaRPr lang="sk-SK" sz="2000" dirty="0" smtClean="0"/>
          </a:p>
          <a:p>
            <a:pPr marL="285750" indent="-285750">
              <a:buFontTx/>
              <a:buChar char="-"/>
            </a:pPr>
            <a:r>
              <a:rPr lang="sk-SK" sz="1400" dirty="0" smtClean="0"/>
              <a:t>Caligula-vymenoval koňa za konzula</a:t>
            </a:r>
            <a:endParaRPr lang="sk-SK" sz="1400" dirty="0"/>
          </a:p>
          <a:p>
            <a:pPr marL="285750" indent="-285750">
              <a:buFontTx/>
              <a:buChar char="-"/>
            </a:pPr>
            <a:r>
              <a:rPr lang="sk-SK" sz="1400" dirty="0">
                <a:highlight>
                  <a:srgbClr val="FFFF00"/>
                </a:highlight>
              </a:rPr>
              <a:t>Nero </a:t>
            </a:r>
            <a:r>
              <a:rPr lang="sk-SK" sz="1400" dirty="0"/>
              <a:t>– zapálil Rím</a:t>
            </a:r>
            <a:r>
              <a:rPr lang="sk-SK" sz="14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sk-SK" sz="1400" b="1" dirty="0" smtClean="0"/>
              <a:t>začína úpadok Ríma ......</a:t>
            </a:r>
            <a:endParaRPr lang="sk-SK" sz="1400" b="1" dirty="0"/>
          </a:p>
        </p:txBody>
      </p:sp>
      <p:pic>
        <p:nvPicPr>
          <p:cNvPr id="9" name="Obrázok 8" descr="Obrázok, na ktorom je osoba, vonkajšie, držiaci, predné&#10;&#10;Automaticky generovaný popis">
            <a:extLst>
              <a:ext uri="{FF2B5EF4-FFF2-40B4-BE49-F238E27FC236}">
                <a16:creationId xmlns:a16="http://schemas.microsoft.com/office/drawing/2014/main" xmlns="" id="{BE533679-F496-46AB-A162-E91B1893D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333" y="4895557"/>
            <a:ext cx="3248072" cy="193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3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267EEE4-6354-4F1C-9484-951F0EB92F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6" y="0"/>
            <a:ext cx="12185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4B4DA34-91D5-423C-87C0-1AA538DF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626" y="609600"/>
            <a:ext cx="5515503" cy="1320800"/>
          </a:xfrm>
        </p:spPr>
        <p:txBody>
          <a:bodyPr anchor="ctr">
            <a:normAutofit/>
          </a:bodyPr>
          <a:lstStyle/>
          <a:p>
            <a:r>
              <a:rPr lang="sk-SK" dirty="0" err="1">
                <a:highlight>
                  <a:srgbClr val="FFFF00"/>
                </a:highlight>
              </a:rPr>
              <a:t>Vespasianovci</a:t>
            </a:r>
            <a:r>
              <a:rPr lang="sk-SK" dirty="0">
                <a:highlight>
                  <a:srgbClr val="FFFF00"/>
                </a:highlight>
              </a:rPr>
              <a:t> – </a:t>
            </a:r>
            <a:r>
              <a:rPr lang="sk-SK" dirty="0" err="1">
                <a:highlight>
                  <a:srgbClr val="FFFF00"/>
                </a:highlight>
              </a:rPr>
              <a:t>Vespasianus</a:t>
            </a:r>
            <a:r>
              <a:rPr lang="sk-SK" dirty="0">
                <a:highlight>
                  <a:srgbClr val="FFFF00"/>
                </a:highlight>
              </a:rPr>
              <a:t>, </a:t>
            </a:r>
            <a:r>
              <a:rPr lang="sk-SK" dirty="0" err="1">
                <a:highlight>
                  <a:srgbClr val="FFFF00"/>
                </a:highlight>
              </a:rPr>
              <a:t>Titus</a:t>
            </a:r>
            <a:r>
              <a:rPr lang="sk-SK" dirty="0">
                <a:highlight>
                  <a:srgbClr val="FFFF00"/>
                </a:highlight>
              </a:rPr>
              <a:t>.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0E5A83F9-E6B8-40BD-9C0D-9A6F156507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rgbClr val="3A21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7EF970B-44F8-417B-8324-245002B1D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98" y="2497250"/>
            <a:ext cx="5934591" cy="4549700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Nastúpili na trón po Nerovi v roku 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69</a:t>
            </a:r>
          </a:p>
          <a:p>
            <a:r>
              <a:rPr lang="sk-SK" sz="2400" b="1" dirty="0" smtClean="0">
                <a:solidFill>
                  <a:schemeClr val="tx1"/>
                </a:solidFill>
                <a:highlight>
                  <a:srgbClr val="FFFF00"/>
                </a:highlight>
              </a:rPr>
              <a:t>Zastavil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 úpadok Ríma</a:t>
            </a:r>
            <a:endParaRPr lang="sk-SK" sz="2400" dirty="0" smtClean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sk-SK" sz="2400" b="1" dirty="0" smtClean="0">
                <a:solidFill>
                  <a:schemeClr val="tx1"/>
                </a:solidFill>
                <a:highlight>
                  <a:srgbClr val="FFFF00"/>
                </a:highlight>
              </a:rPr>
              <a:t>70 </a:t>
            </a:r>
            <a:r>
              <a:rPr lang="sk-SK" sz="2400" dirty="0">
                <a:solidFill>
                  <a:schemeClr val="tx1"/>
                </a:solidFill>
              </a:rPr>
              <a:t>– dobyl </a:t>
            </a:r>
            <a:r>
              <a:rPr lang="sk-SK" sz="2400" b="1" dirty="0">
                <a:solidFill>
                  <a:schemeClr val="tx1"/>
                </a:solidFill>
                <a:highlight>
                  <a:srgbClr val="FFFF00"/>
                </a:highlight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Jeruzalem</a:t>
            </a:r>
            <a:r>
              <a:rPr lang="sk-SK" sz="2400" dirty="0">
                <a:solidFill>
                  <a:schemeClr val="tx1"/>
                </a:solidFill>
              </a:rPr>
              <a:t>, a územia, ktoré obývali </a:t>
            </a:r>
            <a:r>
              <a:rPr lang="sk-SK" sz="2400" b="1" dirty="0">
                <a:solidFill>
                  <a:schemeClr val="tx1"/>
                </a:solidFill>
                <a:highlight>
                  <a:srgbClr val="FFFF00"/>
                </a:highlight>
              </a:rPr>
              <a:t>Židia</a:t>
            </a:r>
            <a:r>
              <a:rPr lang="sk-SK" sz="2400" dirty="0">
                <a:solidFill>
                  <a:schemeClr val="tx1"/>
                </a:solidFill>
              </a:rPr>
              <a:t> pripojil k Rímskej ríši.</a:t>
            </a:r>
          </a:p>
          <a:p>
            <a:pPr marL="0" indent="0">
              <a:buNone/>
            </a:pPr>
            <a:endParaRPr lang="sk-SK" sz="2400" dirty="0">
              <a:solidFill>
                <a:schemeClr val="tx1"/>
              </a:solidFill>
            </a:endParaRPr>
          </a:p>
          <a:p>
            <a:r>
              <a:rPr lang="sk-SK" sz="2400" b="1" dirty="0">
                <a:solidFill>
                  <a:schemeClr val="tx1"/>
                </a:solidFill>
                <a:highlight>
                  <a:srgbClr val="FFFF00"/>
                </a:highlight>
              </a:rPr>
              <a:t>79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dirty="0">
                <a:solidFill>
                  <a:schemeClr val="tx1"/>
                </a:solidFill>
              </a:rPr>
              <a:t>– za vlády </a:t>
            </a:r>
            <a:r>
              <a:rPr lang="sk-SK" sz="2400" b="1" dirty="0">
                <a:solidFill>
                  <a:schemeClr val="tx1"/>
                </a:solidFill>
                <a:highlight>
                  <a:srgbClr val="FFFF00"/>
                </a:highlight>
              </a:rPr>
              <a:t>Tita</a:t>
            </a:r>
            <a:r>
              <a:rPr lang="sk-SK" sz="2400" dirty="0">
                <a:solidFill>
                  <a:schemeClr val="tx1"/>
                </a:solidFill>
              </a:rPr>
              <a:t> vybuchla sopka Vezuv a zničila mesto </a:t>
            </a:r>
            <a:r>
              <a:rPr lang="sk-SK" sz="2400" b="1" dirty="0">
                <a:solidFill>
                  <a:schemeClr val="tx1"/>
                </a:solidFill>
                <a:highlight>
                  <a:srgbClr val="FFFF00"/>
                </a:highlight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Pompeje.</a:t>
            </a:r>
            <a:endParaRPr lang="sk-SK" sz="24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7" name="Obrázok 6" descr="Obrázok, na ktorom je budova, vonkajšie, obrovské, hodiny&#10;&#10;Automaticky generovaný popis">
            <a:extLst>
              <a:ext uri="{FF2B5EF4-FFF2-40B4-BE49-F238E27FC236}">
                <a16:creationId xmlns:a16="http://schemas.microsoft.com/office/drawing/2014/main" xmlns="" id="{586C2758-74FA-4B3F-BFB4-892900E83F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6" b="-3"/>
          <a:stretch/>
        </p:blipFill>
        <p:spPr>
          <a:xfrm>
            <a:off x="6485918" y="-27886"/>
            <a:ext cx="5697519" cy="3448414"/>
          </a:xfrm>
          <a:prstGeom prst="rect">
            <a:avLst/>
          </a:prstGeom>
        </p:spPr>
      </p:pic>
      <p:pic>
        <p:nvPicPr>
          <p:cNvPr id="5" name="Obrázok 4" descr="Obrázok, na ktorom je dym, hora, vlak, oheň&#10;&#10;Automaticky generovaný popis">
            <a:extLst>
              <a:ext uri="{FF2B5EF4-FFF2-40B4-BE49-F238E27FC236}">
                <a16:creationId xmlns:a16="http://schemas.microsoft.com/office/drawing/2014/main" xmlns="" id="{B14C8B18-810C-40D8-8F36-F57EF7B481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2" r="15598"/>
          <a:stretch/>
        </p:blipFill>
        <p:spPr>
          <a:xfrm>
            <a:off x="6488130" y="3437472"/>
            <a:ext cx="5697520" cy="34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9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D114D4A-2580-4DED-96DE-E92B0898D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910" y="0"/>
            <a:ext cx="4362030" cy="1320800"/>
          </a:xfrm>
        </p:spPr>
        <p:txBody>
          <a:bodyPr anchor="ctr">
            <a:normAutofit/>
          </a:bodyPr>
          <a:lstStyle/>
          <a:p>
            <a:r>
              <a:rPr lang="sk-SK" dirty="0">
                <a:highlight>
                  <a:srgbClr val="FFFF00"/>
                </a:highlight>
              </a:rPr>
              <a:t>Adoptívni cisári</a:t>
            </a:r>
          </a:p>
        </p:txBody>
      </p:sp>
      <p:pic>
        <p:nvPicPr>
          <p:cNvPr id="5" name="Obrázok 4" descr="Obrázok, na ktorom je text, mapa&#10;&#10;Automaticky generovaný popis">
            <a:extLst>
              <a:ext uri="{FF2B5EF4-FFF2-40B4-BE49-F238E27FC236}">
                <a16:creationId xmlns:a16="http://schemas.microsoft.com/office/drawing/2014/main" xmlns="" id="{22EDE702-935E-44F7-BA56-2322E7B84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5764580" cy="3646657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6368DA3-7736-49EE-95E6-85C2D9BAE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2146" y="1935302"/>
            <a:ext cx="4752357" cy="388077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sk-SK" sz="2000" dirty="0">
                <a:solidFill>
                  <a:schemeClr val="tx1"/>
                </a:solidFill>
              </a:rPr>
              <a:t>Každý z nich si adoptoval budúceho cisára.</a:t>
            </a:r>
          </a:p>
          <a:p>
            <a:pPr>
              <a:lnSpc>
                <a:spcPct val="90000"/>
              </a:lnSpc>
            </a:pPr>
            <a:endParaRPr lang="sk-SK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sk-SK" sz="2000" dirty="0">
                <a:solidFill>
                  <a:schemeClr val="tx1"/>
                </a:solidFill>
              </a:rPr>
              <a:t>Rímska ríša dosiahla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najväčší územní rozmach.</a:t>
            </a:r>
          </a:p>
          <a:p>
            <a:pPr>
              <a:lnSpc>
                <a:spcPct val="90000"/>
              </a:lnSpc>
            </a:pPr>
            <a:endParaRPr lang="sk-SK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Traján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sk-SK" sz="2000" dirty="0">
                <a:solidFill>
                  <a:schemeClr val="tx1"/>
                </a:solidFill>
              </a:rPr>
              <a:t>( 98 – 117)</a:t>
            </a:r>
          </a:p>
          <a:p>
            <a:pPr>
              <a:lnSpc>
                <a:spcPct val="90000"/>
              </a:lnSpc>
            </a:pPr>
            <a:endParaRPr lang="sk-SK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Hadrián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sk-SK" sz="2000" dirty="0">
                <a:solidFill>
                  <a:schemeClr val="tx1"/>
                </a:solidFill>
              </a:rPr>
              <a:t>( 117 – 138) – </a:t>
            </a:r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Limes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romanus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sk-SK" sz="2000" dirty="0">
                <a:solidFill>
                  <a:schemeClr val="tx1"/>
                </a:solidFill>
              </a:rPr>
              <a:t>(opevnená hranica)</a:t>
            </a:r>
          </a:p>
          <a:p>
            <a:pPr>
              <a:lnSpc>
                <a:spcPct val="90000"/>
              </a:lnSpc>
            </a:pPr>
            <a:endParaRPr lang="sk-SK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Antonius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Pius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sk-SK" sz="2000" dirty="0">
                <a:solidFill>
                  <a:schemeClr val="tx1"/>
                </a:solidFill>
              </a:rPr>
              <a:t>( 138 – 161</a:t>
            </a:r>
            <a:r>
              <a:rPr lang="sk-SK" sz="2000" dirty="0" smtClean="0">
                <a:solidFill>
                  <a:schemeClr val="tx1"/>
                </a:solidFill>
              </a:rPr>
              <a:t>) – neviedol žiadnu vojnu</a:t>
            </a:r>
            <a:endParaRPr lang="sk-SK" sz="2000" dirty="0">
              <a:solidFill>
                <a:schemeClr val="tx1"/>
              </a:solidFill>
            </a:endParaRPr>
          </a:p>
        </p:txBody>
      </p:sp>
      <p:pic>
        <p:nvPicPr>
          <p:cNvPr id="7" name="Obrázok 6" descr="Obrázok, na ktorom je trávnik, vonkajšie, príroda, ovca&#10;&#10;Automaticky generovaný popis">
            <a:extLst>
              <a:ext uri="{FF2B5EF4-FFF2-40B4-BE49-F238E27FC236}">
                <a16:creationId xmlns:a16="http://schemas.microsoft.com/office/drawing/2014/main" xmlns="" id="{4265C051-DAA0-4E9A-958C-F7477F947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6655"/>
            <a:ext cx="5764580" cy="32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2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50DA675-E6F7-4580-AE64-596BBB07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776" y="257908"/>
            <a:ext cx="5114776" cy="1320800"/>
          </a:xfrm>
        </p:spPr>
        <p:txBody>
          <a:bodyPr>
            <a:normAutofit/>
          </a:bodyPr>
          <a:lstStyle/>
          <a:p>
            <a:r>
              <a:rPr lang="sk-SK" dirty="0"/>
              <a:t>Rímske légie</a:t>
            </a:r>
          </a:p>
        </p:txBody>
      </p:sp>
      <p:pic>
        <p:nvPicPr>
          <p:cNvPr id="6" name="Obrázok 5" descr="Obrázok, na ktorom je kolotoč&#10;&#10;Automaticky generovaný popis">
            <a:extLst>
              <a:ext uri="{FF2B5EF4-FFF2-40B4-BE49-F238E27FC236}">
                <a16:creationId xmlns:a16="http://schemas.microsoft.com/office/drawing/2014/main" xmlns="" id="{67278F43-5708-409C-BBB0-940C337605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" r="4" b="4"/>
          <a:stretch/>
        </p:blipFill>
        <p:spPr>
          <a:xfrm>
            <a:off x="509575" y="10"/>
            <a:ext cx="4008040" cy="2282808"/>
          </a:xfrm>
          <a:custGeom>
            <a:avLst/>
            <a:gdLst>
              <a:gd name="connsiteX0" fmla="*/ 339471 w 3517876"/>
              <a:gd name="connsiteY0" fmla="*/ 0 h 2282818"/>
              <a:gd name="connsiteX1" fmla="*/ 3517876 w 3517876"/>
              <a:gd name="connsiteY1" fmla="*/ 0 h 2282818"/>
              <a:gd name="connsiteX2" fmla="*/ 3471247 w 3517876"/>
              <a:gd name="connsiteY2" fmla="*/ 312174 h 2282818"/>
              <a:gd name="connsiteX3" fmla="*/ 3471133 w 3517876"/>
              <a:gd name="connsiteY3" fmla="*/ 312174 h 2282818"/>
              <a:gd name="connsiteX4" fmla="*/ 3176778 w 3517876"/>
              <a:gd name="connsiteY4" fmla="*/ 2282818 h 2282818"/>
              <a:gd name="connsiteX5" fmla="*/ 0 w 3517876"/>
              <a:gd name="connsiteY5" fmla="*/ 2282818 h 228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7876" h="2282818">
                <a:moveTo>
                  <a:pt x="339471" y="0"/>
                </a:moveTo>
                <a:lnTo>
                  <a:pt x="3517876" y="0"/>
                </a:lnTo>
                <a:lnTo>
                  <a:pt x="3471247" y="312174"/>
                </a:lnTo>
                <a:lnTo>
                  <a:pt x="3471133" y="312174"/>
                </a:lnTo>
                <a:lnTo>
                  <a:pt x="3176778" y="2282818"/>
                </a:lnTo>
                <a:lnTo>
                  <a:pt x="0" y="2282818"/>
                </a:lnTo>
                <a:close/>
              </a:path>
            </a:pathLst>
          </a:custGeom>
        </p:spPr>
      </p:pic>
      <p:pic>
        <p:nvPicPr>
          <p:cNvPr id="12" name="Obrázok 11" descr="Obrázok, na ktorom je budova, vonkajšie, most, voda&#10;&#10;Automaticky generovaný popis">
            <a:extLst>
              <a:ext uri="{FF2B5EF4-FFF2-40B4-BE49-F238E27FC236}">
                <a16:creationId xmlns:a16="http://schemas.microsoft.com/office/drawing/2014/main" xmlns="" id="{2232079A-2E4F-47AE-A100-7C8B2F5366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5" r="-1" b="-1"/>
          <a:stretch/>
        </p:blipFill>
        <p:spPr>
          <a:xfrm>
            <a:off x="-10636" y="4527133"/>
            <a:ext cx="3811467" cy="2273270"/>
          </a:xfrm>
          <a:custGeom>
            <a:avLst/>
            <a:gdLst>
              <a:gd name="connsiteX0" fmla="*/ 338051 w 3514822"/>
              <a:gd name="connsiteY0" fmla="*/ 0 h 2273270"/>
              <a:gd name="connsiteX1" fmla="*/ 3514822 w 3514822"/>
              <a:gd name="connsiteY1" fmla="*/ 0 h 2273270"/>
              <a:gd name="connsiteX2" fmla="*/ 3175264 w 3514822"/>
              <a:gd name="connsiteY2" fmla="*/ 2273270 h 2273270"/>
              <a:gd name="connsiteX3" fmla="*/ 0 w 3514822"/>
              <a:gd name="connsiteY3" fmla="*/ 2273270 h 22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4822" h="2273270">
                <a:moveTo>
                  <a:pt x="338051" y="0"/>
                </a:moveTo>
                <a:lnTo>
                  <a:pt x="3514822" y="0"/>
                </a:lnTo>
                <a:lnTo>
                  <a:pt x="3175264" y="2273270"/>
                </a:lnTo>
                <a:lnTo>
                  <a:pt x="0" y="2273270"/>
                </a:lnTo>
                <a:close/>
              </a:path>
            </a:pathLst>
          </a:custGeom>
        </p:spPr>
      </p:pic>
      <p:pic>
        <p:nvPicPr>
          <p:cNvPr id="8" name="Obrázok 7" descr="Obrázok, na ktorom je trávnik, vonkajšie, skala, cesta&#10;&#10;Automaticky generovaný popis">
            <a:extLst>
              <a:ext uri="{FF2B5EF4-FFF2-40B4-BE49-F238E27FC236}">
                <a16:creationId xmlns:a16="http://schemas.microsoft.com/office/drawing/2014/main" xmlns="" id="{93F8CA21-F35B-4817-AF3F-B4EEB5A587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4" r="4" b="29149"/>
          <a:stretch/>
        </p:blipFill>
        <p:spPr>
          <a:xfrm>
            <a:off x="347757" y="2258953"/>
            <a:ext cx="3811468" cy="2292364"/>
          </a:xfrm>
          <a:custGeom>
            <a:avLst/>
            <a:gdLst>
              <a:gd name="connsiteX0" fmla="*/ 180299 w 3355563"/>
              <a:gd name="connsiteY0" fmla="*/ 0 h 2292364"/>
              <a:gd name="connsiteX1" fmla="*/ 3355563 w 3355563"/>
              <a:gd name="connsiteY1" fmla="*/ 0 h 2292364"/>
              <a:gd name="connsiteX2" fmla="*/ 3013153 w 3355563"/>
              <a:gd name="connsiteY2" fmla="*/ 2292364 h 2292364"/>
              <a:gd name="connsiteX3" fmla="*/ 0 w 3355563"/>
              <a:gd name="connsiteY3" fmla="*/ 2292364 h 2292364"/>
              <a:gd name="connsiteX4" fmla="*/ 0 w 3355563"/>
              <a:gd name="connsiteY4" fmla="*/ 1212444 h 229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5563" h="2292364">
                <a:moveTo>
                  <a:pt x="180299" y="0"/>
                </a:moveTo>
                <a:lnTo>
                  <a:pt x="3355563" y="0"/>
                </a:lnTo>
                <a:lnTo>
                  <a:pt x="3013153" y="2292364"/>
                </a:lnTo>
                <a:lnTo>
                  <a:pt x="0" y="2292364"/>
                </a:lnTo>
                <a:lnTo>
                  <a:pt x="0" y="1212444"/>
                </a:lnTo>
                <a:close/>
              </a:path>
            </a:pathLst>
          </a:custGeom>
        </p:spPr>
      </p:pic>
      <p:sp>
        <p:nvSpPr>
          <p:cNvPr id="17" name="Isosceles Triangle 30">
            <a:extLst>
              <a:ext uri="{FF2B5EF4-FFF2-40B4-BE49-F238E27FC236}">
                <a16:creationId xmlns:a16="http://schemas.microsoft.com/office/drawing/2014/main" xmlns="" id="{6F6C2649-D6CE-4FD1-86BD-CBF571D207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1063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DB4797A-3CF4-4534-B745-4A3CDF38A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7232" y="2282818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41497E1-563A-4854-8B64-A52AEB0BEE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62696" y="4565636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sosceles Triangle 30">
            <a:extLst>
              <a:ext uri="{FF2B5EF4-FFF2-40B4-BE49-F238E27FC236}">
                <a16:creationId xmlns:a16="http://schemas.microsoft.com/office/drawing/2014/main" xmlns="" id="{901FBDCB-B9EC-42C8-A4A6-709708406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994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94472B29-8D83-47D3-BE18-2F78E6A25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25" y="2160589"/>
            <a:ext cx="6111210" cy="388077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Légia </a:t>
            </a:r>
            <a:r>
              <a:rPr lang="sk-SK" sz="2000" dirty="0">
                <a:solidFill>
                  <a:schemeClr val="tx1"/>
                </a:solidFill>
              </a:rPr>
              <a:t>= rímska vojenská jednotka.</a:t>
            </a:r>
          </a:p>
          <a:p>
            <a:r>
              <a:rPr lang="sk-SK" sz="2000" dirty="0">
                <a:solidFill>
                  <a:schemeClr val="tx1"/>
                </a:solidFill>
              </a:rPr>
              <a:t>Vynikajúca výzbroj, dobrý výcvik a stratégia.</a:t>
            </a:r>
          </a:p>
          <a:p>
            <a:r>
              <a:rPr lang="sk-SK" sz="2000" dirty="0">
                <a:solidFill>
                  <a:schemeClr val="tx1"/>
                </a:solidFill>
              </a:rPr>
              <a:t>Aj cudzinci (po 25 rokoch občianstvo)</a:t>
            </a:r>
          </a:p>
          <a:p>
            <a:r>
              <a:rPr lang="sk-SK" sz="2000" dirty="0">
                <a:solidFill>
                  <a:schemeClr val="tx1"/>
                </a:solidFill>
              </a:rPr>
              <a:t>Rýchly presun umožňovala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kvalitná cestná sieť.</a:t>
            </a:r>
            <a:endParaRPr lang="sk-SK" sz="20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Pretoriánska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 garda </a:t>
            </a:r>
            <a:r>
              <a:rPr lang="sk-SK" sz="2000" dirty="0">
                <a:solidFill>
                  <a:schemeClr val="tx1"/>
                </a:solidFill>
              </a:rPr>
              <a:t>– chránila cisára a hlavné mesto.</a:t>
            </a:r>
          </a:p>
          <a:p>
            <a:r>
              <a:rPr lang="sk-SK" sz="2000" dirty="0">
                <a:solidFill>
                  <a:schemeClr val="tx1"/>
                </a:solidFill>
              </a:rPr>
              <a:t>Špeciálne zbory – </a:t>
            </a:r>
            <a:r>
              <a:rPr lang="sk-SK" sz="2000" dirty="0" err="1">
                <a:solidFill>
                  <a:schemeClr val="tx1"/>
                </a:solidFill>
              </a:rPr>
              <a:t>lukostrelci,jazdci</a:t>
            </a:r>
            <a:r>
              <a:rPr lang="sk-SK" sz="2000" dirty="0">
                <a:solidFill>
                  <a:schemeClr val="tx1"/>
                </a:solidFill>
              </a:rPr>
              <a:t>, obsluha </a:t>
            </a:r>
            <a:r>
              <a:rPr lang="sk-SK" sz="2000" dirty="0">
                <a:solidFill>
                  <a:schemeClr val="tx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katapultov.</a:t>
            </a:r>
            <a:endParaRPr lang="sk-SK" sz="2000" dirty="0">
              <a:solidFill>
                <a:schemeClr val="tx1"/>
              </a:solidFill>
            </a:endParaRPr>
          </a:p>
          <a:p>
            <a:r>
              <a:rPr lang="sk-SK" sz="2000" dirty="0">
                <a:solidFill>
                  <a:schemeClr val="tx1"/>
                </a:solidFill>
              </a:rPr>
              <a:t>Stavali sa aj iné stavby – mosty, </a:t>
            </a:r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akvadukty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.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xmlns="" id="{0F7F9BB2-E688-401C-9CFD-F9C166F5F6D6}"/>
              </a:ext>
            </a:extLst>
          </p:cNvPr>
          <p:cNvSpPr txBox="1"/>
          <p:nvPr/>
        </p:nvSpPr>
        <p:spPr>
          <a:xfrm>
            <a:off x="242456" y="4732243"/>
            <a:ext cx="157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highlight>
                  <a:srgbClr val="FFFF00"/>
                </a:highlight>
              </a:rPr>
              <a:t>akvadukt</a:t>
            </a:r>
            <a:endParaRPr lang="sk-SK" dirty="0">
              <a:highlight>
                <a:srgbClr val="FFFF00"/>
              </a:highlight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xmlns="" id="{F8BD7F64-E658-43B2-81C0-014A3B1902C3}"/>
              </a:ext>
            </a:extLst>
          </p:cNvPr>
          <p:cNvSpPr txBox="1"/>
          <p:nvPr/>
        </p:nvSpPr>
        <p:spPr>
          <a:xfrm>
            <a:off x="831962" y="2381182"/>
            <a:ext cx="2202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ighlight>
                  <a:srgbClr val="FFFF00"/>
                </a:highlight>
              </a:rPr>
              <a:t>Rímske cesty dnes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xmlns="" id="{13408397-B2DF-4F32-9067-DC7BAB08A39C}"/>
              </a:ext>
            </a:extLst>
          </p:cNvPr>
          <p:cNvSpPr txBox="1"/>
          <p:nvPr/>
        </p:nvSpPr>
        <p:spPr>
          <a:xfrm>
            <a:off x="130962" y="57597"/>
            <a:ext cx="253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highlight>
                  <a:srgbClr val="FFFF00"/>
                </a:highlight>
              </a:rPr>
              <a:t>Pretoriánska</a:t>
            </a:r>
            <a:r>
              <a:rPr lang="sk-SK" dirty="0">
                <a:highlight>
                  <a:srgbClr val="FFFF00"/>
                </a:highlight>
              </a:rPr>
              <a:t> garda</a:t>
            </a:r>
          </a:p>
        </p:txBody>
      </p:sp>
    </p:spTree>
    <p:extLst>
      <p:ext uri="{BB962C8B-B14F-4D97-AF65-F5344CB8AC3E}">
        <p14:creationId xmlns:p14="http://schemas.microsoft.com/office/powerpoint/2010/main" val="3798122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1793437-EF6A-4634-AD55-AF608E940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68" y="156238"/>
            <a:ext cx="8596668" cy="1320800"/>
          </a:xfrm>
        </p:spPr>
        <p:txBody>
          <a:bodyPr/>
          <a:lstStyle/>
          <a:p>
            <a:r>
              <a:rPr lang="sk-SK" dirty="0" err="1">
                <a:highlight>
                  <a:srgbClr val="FFFF00"/>
                </a:highlight>
              </a:rPr>
              <a:t>Limes</a:t>
            </a:r>
            <a:r>
              <a:rPr lang="sk-SK" dirty="0">
                <a:highlight>
                  <a:srgbClr val="FFFF00"/>
                </a:highlight>
              </a:rPr>
              <a:t> </a:t>
            </a:r>
            <a:r>
              <a:rPr lang="sk-SK" dirty="0" err="1">
                <a:highlight>
                  <a:srgbClr val="FFFF00"/>
                </a:highlight>
              </a:rPr>
              <a:t>romanus</a:t>
            </a:r>
            <a:r>
              <a:rPr lang="sk-SK" dirty="0">
                <a:highlight>
                  <a:srgbClr val="FFFF00"/>
                </a:highlight>
              </a:rPr>
              <a:t> a rímske tábory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65DFFF2-F40A-43E1-AD7E-68D51A2E5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168" y="1209821"/>
            <a:ext cx="6504936" cy="5648177"/>
          </a:xfrm>
        </p:spPr>
        <p:txBody>
          <a:bodyPr>
            <a:normAutofit/>
          </a:bodyPr>
          <a:lstStyle/>
          <a:p>
            <a:endParaRPr lang="sk-SK" sz="2000" dirty="0"/>
          </a:p>
          <a:p>
            <a:r>
              <a:rPr lang="sk-SK" sz="2000" dirty="0">
                <a:solidFill>
                  <a:schemeClr val="tx1"/>
                </a:solidFill>
              </a:rPr>
              <a:t>Tábor mal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4 brány.</a:t>
            </a:r>
          </a:p>
          <a:p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Nemocnica, kúpele, svätyňa, sklady</a:t>
            </a:r>
            <a:r>
              <a:rPr lang="sk-SK" sz="2000" dirty="0">
                <a:solidFill>
                  <a:schemeClr val="tx1"/>
                </a:solidFill>
              </a:rPr>
              <a:t>.</a:t>
            </a:r>
          </a:p>
          <a:p>
            <a:r>
              <a:rPr lang="sk-SK" sz="2000" dirty="0">
                <a:solidFill>
                  <a:schemeClr val="tx1"/>
                </a:solidFill>
              </a:rPr>
              <a:t>Najznámejšie tábory : </a:t>
            </a:r>
            <a:r>
              <a:rPr lang="sk-SK" sz="2000" dirty="0" err="1">
                <a:solidFill>
                  <a:schemeClr val="tx1"/>
                </a:solidFill>
              </a:rPr>
              <a:t>Vindobona</a:t>
            </a:r>
            <a:r>
              <a:rPr lang="sk-SK" sz="2000" dirty="0">
                <a:solidFill>
                  <a:schemeClr val="tx1"/>
                </a:solidFill>
              </a:rPr>
              <a:t>, </a:t>
            </a:r>
            <a:r>
              <a:rPr lang="sk-SK" sz="2000" dirty="0" err="1">
                <a:solidFill>
                  <a:schemeClr val="tx1"/>
                </a:solidFill>
              </a:rPr>
              <a:t>Aquincum</a:t>
            </a:r>
            <a:r>
              <a:rPr lang="sk-SK" sz="2000" dirty="0">
                <a:solidFill>
                  <a:schemeClr val="tx1"/>
                </a:solidFill>
              </a:rPr>
              <a:t>, </a:t>
            </a:r>
            <a:r>
              <a:rPr lang="sk-SK" sz="2000" dirty="0" err="1">
                <a:solidFill>
                  <a:schemeClr val="tx1"/>
                </a:solidFill>
              </a:rPr>
              <a:t>Carnuntum</a:t>
            </a:r>
            <a:r>
              <a:rPr lang="sk-SK" sz="2000" dirty="0">
                <a:solidFill>
                  <a:schemeClr val="tx1"/>
                </a:solidFill>
              </a:rPr>
              <a:t>...</a:t>
            </a:r>
          </a:p>
          <a:p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Na Slovensku : Laugaricio (Trenčín), </a:t>
            </a:r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Gerulata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, </a:t>
            </a:r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Kelementia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.</a:t>
            </a:r>
          </a:p>
          <a:p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Macus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Aurelius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 – Filozof na tróne </a:t>
            </a:r>
            <a:r>
              <a:rPr lang="sk-SK" sz="2000" dirty="0">
                <a:solidFill>
                  <a:schemeClr val="tx1"/>
                </a:solidFill>
              </a:rPr>
              <a:t>(161 – 180)</a:t>
            </a:r>
          </a:p>
          <a:p>
            <a:r>
              <a:rPr lang="sk-SK" sz="2000" dirty="0">
                <a:solidFill>
                  <a:schemeClr val="tx1"/>
                </a:solidFill>
              </a:rPr>
              <a:t>Pri </a:t>
            </a:r>
            <a:r>
              <a:rPr lang="sk-SK" sz="2000" dirty="0" err="1">
                <a:solidFill>
                  <a:schemeClr val="tx1"/>
                </a:solidFill>
              </a:rPr>
              <a:t>brehoh</a:t>
            </a:r>
            <a:r>
              <a:rPr lang="sk-SK" sz="2000" dirty="0">
                <a:solidFill>
                  <a:schemeClr val="tx1"/>
                </a:solidFill>
              </a:rPr>
              <a:t> rieky Hron napísal svoje filozofické dielo.</a:t>
            </a:r>
          </a:p>
          <a:p>
            <a:r>
              <a:rPr lang="sk-SK" sz="2000" dirty="0">
                <a:solidFill>
                  <a:schemeClr val="tx1"/>
                </a:solidFill>
              </a:rPr>
              <a:t>Boje proti Markomanom a Kvádom.</a:t>
            </a:r>
          </a:p>
          <a:p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Nápis na trenčianskej skale.</a:t>
            </a:r>
          </a:p>
          <a:p>
            <a:r>
              <a:rPr lang="sk-SK" sz="2000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Legenda o zázračnom daždi.</a:t>
            </a:r>
            <a:endParaRPr lang="sk-SK" sz="2000" dirty="0">
              <a:solidFill>
                <a:schemeClr val="tx1"/>
              </a:solidFill>
            </a:endParaRPr>
          </a:p>
        </p:txBody>
      </p:sp>
      <p:pic>
        <p:nvPicPr>
          <p:cNvPr id="5" name="Obrázok 4" descr="Obrázok, na ktorom je obvod&#10;&#10;Automaticky generovaný popis">
            <a:extLst>
              <a:ext uri="{FF2B5EF4-FFF2-40B4-BE49-F238E27FC236}">
                <a16:creationId xmlns:a16="http://schemas.microsoft.com/office/drawing/2014/main" xmlns="" id="{B013C088-9F0A-40DB-961D-C0D6C27A07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931" y="0"/>
            <a:ext cx="5128069" cy="3523956"/>
          </a:xfrm>
          <a:prstGeom prst="rect">
            <a:avLst/>
          </a:prstGeom>
        </p:spPr>
      </p:pic>
      <p:pic>
        <p:nvPicPr>
          <p:cNvPr id="7" name="Obrázok 6" descr="Obrázok, na ktorom je staré, fotografia, čierne, znak&#10;&#10;Automaticky generovaný popis">
            <a:extLst>
              <a:ext uri="{FF2B5EF4-FFF2-40B4-BE49-F238E27FC236}">
                <a16:creationId xmlns:a16="http://schemas.microsoft.com/office/drawing/2014/main" xmlns="" id="{E8B6D987-3580-4091-BF20-54D8B1AB5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931" y="3523956"/>
            <a:ext cx="5128069" cy="3334043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D9A5CE3B-6A12-4EF4-AABF-92DD02E47D8F}"/>
              </a:ext>
            </a:extLst>
          </p:cNvPr>
          <p:cNvSpPr txBox="1"/>
          <p:nvPr/>
        </p:nvSpPr>
        <p:spPr>
          <a:xfrm>
            <a:off x="9768687" y="0"/>
            <a:ext cx="260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ighlight>
                  <a:srgbClr val="FFFF00"/>
                </a:highlight>
              </a:rPr>
              <a:t>Rímsky tábor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E515F9DE-7223-4CB0-8C89-50FB5DD7BFE5}"/>
              </a:ext>
            </a:extLst>
          </p:cNvPr>
          <p:cNvSpPr txBox="1"/>
          <p:nvPr/>
        </p:nvSpPr>
        <p:spPr>
          <a:xfrm>
            <a:off x="9210784" y="6493914"/>
            <a:ext cx="33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ighlight>
                  <a:srgbClr val="FFFF00"/>
                </a:highlight>
              </a:rPr>
              <a:t>Nápis na trenčianskej skale</a:t>
            </a:r>
          </a:p>
        </p:txBody>
      </p:sp>
    </p:spTree>
    <p:extLst>
      <p:ext uri="{BB962C8B-B14F-4D97-AF65-F5344CB8AC3E}">
        <p14:creationId xmlns:p14="http://schemas.microsoft.com/office/powerpoint/2010/main" val="2235392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4C8A4D9-B82E-4BD4-855D-AD7F9F76E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441" y="567043"/>
            <a:ext cx="6649051" cy="1320800"/>
          </a:xfrm>
        </p:spPr>
        <p:txBody>
          <a:bodyPr>
            <a:normAutofit/>
          </a:bodyPr>
          <a:lstStyle/>
          <a:p>
            <a:r>
              <a:rPr lang="sk-SK" dirty="0" err="1">
                <a:highlight>
                  <a:srgbClr val="FFFF00"/>
                </a:highlight>
              </a:rPr>
              <a:t>Dioklecián</a:t>
            </a:r>
            <a:r>
              <a:rPr lang="sk-SK" dirty="0">
                <a:highlight>
                  <a:srgbClr val="FFFF00"/>
                </a:highlight>
              </a:rPr>
              <a:t> a Konštantín Veľký</a:t>
            </a:r>
          </a:p>
        </p:txBody>
      </p:sp>
      <p:sp>
        <p:nvSpPr>
          <p:cNvPr id="13" name="Isosceles Triangle 8">
            <a:extLst>
              <a:ext uri="{FF2B5EF4-FFF2-40B4-BE49-F238E27FC236}">
                <a16:creationId xmlns:a16="http://schemas.microsoft.com/office/drawing/2014/main" xmlns="" id="{F66EE49C-01B9-4ED1-83D7-E494A68CF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4E22FDA-E92E-49EB-A975-0F9CB2036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441" y="2134085"/>
            <a:ext cx="5911600" cy="4254279"/>
          </a:xfrm>
        </p:spPr>
        <p:txBody>
          <a:bodyPr>
            <a:normAutofit/>
          </a:bodyPr>
          <a:lstStyle/>
          <a:p>
            <a:r>
              <a:rPr lang="sk-SK" sz="2000" dirty="0" err="1">
                <a:solidFill>
                  <a:schemeClr val="tx1"/>
                </a:solidFill>
              </a:rPr>
              <a:t>Dioklecián</a:t>
            </a:r>
            <a:r>
              <a:rPr lang="sk-SK" sz="2000" dirty="0">
                <a:solidFill>
                  <a:schemeClr val="tx1"/>
                </a:solidFill>
              </a:rPr>
              <a:t> sa nechal titulovať ako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Pán a Boh</a:t>
            </a:r>
            <a:r>
              <a:rPr lang="sk-SK" sz="2000" dirty="0">
                <a:solidFill>
                  <a:schemeClr val="tx1"/>
                </a:solidFill>
              </a:rPr>
              <a:t>.</a:t>
            </a:r>
          </a:p>
          <a:p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Tetrarchia</a:t>
            </a:r>
            <a:r>
              <a:rPr lang="sk-SK" sz="2000" dirty="0">
                <a:solidFill>
                  <a:schemeClr val="tx1"/>
                </a:solidFill>
              </a:rPr>
              <a:t>- vládu rozdelil medzi štyroch panovníkov.</a:t>
            </a:r>
          </a:p>
          <a:p>
            <a:r>
              <a:rPr lang="sk-SK" sz="2000" dirty="0">
                <a:solidFill>
                  <a:schemeClr val="tx1"/>
                </a:solidFill>
              </a:rPr>
              <a:t>Vypukli medzi nimi rozbroje a víťazne vyšiel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Konštantín Veľký.</a:t>
            </a:r>
          </a:p>
          <a:p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Nové hlavné mesto </a:t>
            </a:r>
            <a:r>
              <a:rPr lang="sk-SK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Konštantínopol.</a:t>
            </a:r>
          </a:p>
          <a:p>
            <a:r>
              <a:rPr lang="sk-SK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313 – Milánsky edikt (nariadenie)</a:t>
            </a:r>
            <a:r>
              <a:rPr lang="sk-SK" sz="2000" dirty="0">
                <a:solidFill>
                  <a:schemeClr val="tx1"/>
                </a:solidFill>
              </a:rPr>
              <a:t>– zrovnoprávnil kresťanstvo s ostatnými náboženstvami.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09887C5-C4E9-4FAC-967C-E7EE8DC099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426230" y="5618029"/>
            <a:ext cx="618066" cy="228600"/>
          </a:xfrm>
          <a:prstGeom prst="rect">
            <a:avLst/>
          </a:prstGeom>
          <a:solidFill>
            <a:srgbClr val="EA2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text, mapa&#10;&#10;Automaticky generovaný popis">
            <a:extLst>
              <a:ext uri="{FF2B5EF4-FFF2-40B4-BE49-F238E27FC236}">
                <a16:creationId xmlns:a16="http://schemas.microsoft.com/office/drawing/2014/main" xmlns="" id="{72B1862C-41B2-4E6D-99B4-8DFE20E8DF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r="14204" b="4"/>
          <a:stretch/>
        </p:blipFill>
        <p:spPr>
          <a:xfrm>
            <a:off x="-5" y="0"/>
            <a:ext cx="4653441" cy="3444557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F6BB033E-CB57-4626-8B93-E71DA6A5958F}"/>
              </a:ext>
            </a:extLst>
          </p:cNvPr>
          <p:cNvSpPr txBox="1"/>
          <p:nvPr/>
        </p:nvSpPr>
        <p:spPr>
          <a:xfrm>
            <a:off x="1603513" y="61638"/>
            <a:ext cx="3167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highlight>
                  <a:srgbClr val="FFFF00"/>
                </a:highlight>
              </a:rPr>
              <a:t>tetrarchia</a:t>
            </a:r>
            <a:endParaRPr lang="sk-SK" dirty="0">
              <a:highlight>
                <a:srgbClr val="FFFF00"/>
              </a:highlight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xmlns="" id="{1FD85F82-C368-4DC4-B756-5E366CB2F6F0}"/>
              </a:ext>
            </a:extLst>
          </p:cNvPr>
          <p:cNvSpPr txBox="1"/>
          <p:nvPr/>
        </p:nvSpPr>
        <p:spPr>
          <a:xfrm>
            <a:off x="172066" y="3147020"/>
            <a:ext cx="333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ighlight>
                  <a:srgbClr val="FFFF00"/>
                </a:highlight>
              </a:rPr>
              <a:t>Zjavenie kríža počas bitky</a:t>
            </a:r>
          </a:p>
        </p:txBody>
      </p:sp>
      <p:pic>
        <p:nvPicPr>
          <p:cNvPr id="8" name="Obrázok 7" descr="Obrázok, na ktorom je stôl, skupina, obrovské, stojaci&#10;&#10;Automaticky generovaný popis">
            <a:extLst>
              <a:ext uri="{FF2B5EF4-FFF2-40B4-BE49-F238E27FC236}">
                <a16:creationId xmlns:a16="http://schemas.microsoft.com/office/drawing/2014/main" xmlns="" id="{BF6D63AD-76A2-40D9-AC49-BEED9D17C6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r="14843" b="-3"/>
          <a:stretch/>
        </p:blipFill>
        <p:spPr>
          <a:xfrm>
            <a:off x="0" y="3444557"/>
            <a:ext cx="4653440" cy="346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41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C5BE817-870C-45DF-85FF-E51A64632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86" y="193213"/>
            <a:ext cx="8596668" cy="1320800"/>
          </a:xfrm>
        </p:spPr>
        <p:txBody>
          <a:bodyPr/>
          <a:lstStyle/>
          <a:p>
            <a:r>
              <a:rPr lang="sk-SK" dirty="0">
                <a:highlight>
                  <a:srgbClr val="FFFF00"/>
                </a:highlight>
              </a:rPr>
              <a:t>Sťahovanie národov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285AA6F-E664-4DDB-9547-0F72E5A8C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430" y="1148427"/>
            <a:ext cx="8596668" cy="388077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375</a:t>
            </a:r>
            <a:r>
              <a:rPr lang="sk-SK" sz="2000" dirty="0">
                <a:solidFill>
                  <a:schemeClr val="tx1"/>
                </a:solidFill>
              </a:rPr>
              <a:t>- začali na rímsku hranicu útočiť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Huni a rôzne germánske kmene.</a:t>
            </a:r>
          </a:p>
          <a:p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395</a:t>
            </a:r>
            <a:r>
              <a:rPr lang="sk-SK" sz="2000" dirty="0">
                <a:solidFill>
                  <a:schemeClr val="tx1"/>
                </a:solidFill>
              </a:rPr>
              <a:t> – cisár </a:t>
            </a:r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Teodosius</a:t>
            </a:r>
            <a:r>
              <a:rPr lang="sk-SK" sz="2000" dirty="0">
                <a:solidFill>
                  <a:schemeClr val="tx1"/>
                </a:solidFill>
              </a:rPr>
              <a:t> rozdelil ríšu na dve časti.</a:t>
            </a:r>
          </a:p>
          <a:p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Západorímska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ríša a </a:t>
            </a:r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Východorímska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(Byzantská) ríša.</a:t>
            </a:r>
            <a:endParaRPr lang="sk-SK" sz="20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7" name="Obrázok 6" descr="Obrázok, na ktorom je text, kniha&#10;&#10;Automaticky generovaný popis">
            <a:extLst>
              <a:ext uri="{FF2B5EF4-FFF2-40B4-BE49-F238E27FC236}">
                <a16:creationId xmlns:a16="http://schemas.microsoft.com/office/drawing/2014/main" xmlns="" id="{95A575AB-92DD-4309-9A14-C406F0435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26" y="3200401"/>
            <a:ext cx="6241774" cy="3657600"/>
          </a:xfrm>
          <a:prstGeom prst="rect">
            <a:avLst/>
          </a:prstGeom>
        </p:spPr>
      </p:pic>
      <p:pic>
        <p:nvPicPr>
          <p:cNvPr id="9" name="Obrázok 8" descr="Obrázok, na ktorom je slon, voda, sedenie, jazda na koni&#10;&#10;Automaticky generovaný popis">
            <a:extLst>
              <a:ext uri="{FF2B5EF4-FFF2-40B4-BE49-F238E27FC236}">
                <a16:creationId xmlns:a16="http://schemas.microsoft.com/office/drawing/2014/main" xmlns="" id="{018DEA8B-52B2-4A03-97A3-274ED1924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5950226" cy="3657600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xmlns="" id="{4248AAEF-6C16-4898-B808-7F862821BFBA}"/>
              </a:ext>
            </a:extLst>
          </p:cNvPr>
          <p:cNvSpPr txBox="1"/>
          <p:nvPr/>
        </p:nvSpPr>
        <p:spPr>
          <a:xfrm>
            <a:off x="1152939" y="3241020"/>
            <a:ext cx="119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ighlight>
                  <a:srgbClr val="FFFF00"/>
                </a:highlight>
              </a:rPr>
              <a:t>Huni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xmlns="" id="{C8104600-66B8-4FF1-A1AE-DD80952D7064}"/>
              </a:ext>
            </a:extLst>
          </p:cNvPr>
          <p:cNvSpPr txBox="1"/>
          <p:nvPr/>
        </p:nvSpPr>
        <p:spPr>
          <a:xfrm>
            <a:off x="5857461" y="3217830"/>
            <a:ext cx="4134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ighlight>
                  <a:srgbClr val="FFFF00"/>
                </a:highlight>
              </a:rPr>
              <a:t>Germáni dobyli a vypálili Rím.</a:t>
            </a:r>
          </a:p>
        </p:txBody>
      </p:sp>
    </p:spTree>
    <p:extLst>
      <p:ext uri="{BB962C8B-B14F-4D97-AF65-F5344CB8AC3E}">
        <p14:creationId xmlns:p14="http://schemas.microsoft.com/office/powerpoint/2010/main" val="1753631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2AD3949-8FC3-4AC0-8BEC-780F383B3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ext, mapa&#10;&#10;Automaticky generovaný popis">
            <a:extLst>
              <a:ext uri="{FF2B5EF4-FFF2-40B4-BE49-F238E27FC236}">
                <a16:creationId xmlns:a16="http://schemas.microsoft.com/office/drawing/2014/main" xmlns="" id="{F58E6465-BBE1-445C-A939-FBEC9AC59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901"/>
            <a:ext cx="12192000" cy="6981902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4C6965DE-A0BF-462C-B1D9-DEFAA93937A9}"/>
              </a:ext>
            </a:extLst>
          </p:cNvPr>
          <p:cNvSpPr txBox="1"/>
          <p:nvPr/>
        </p:nvSpPr>
        <p:spPr>
          <a:xfrm>
            <a:off x="2336053" y="2294569"/>
            <a:ext cx="407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highlight>
                  <a:srgbClr val="FFFF00"/>
                </a:highlight>
              </a:rPr>
              <a:t>Západorímska</a:t>
            </a:r>
            <a:r>
              <a:rPr lang="sk-SK" dirty="0">
                <a:highlight>
                  <a:srgbClr val="FFFF00"/>
                </a:highlight>
              </a:rPr>
              <a:t> ríša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A8024CBA-9329-4D08-8446-8EA430CB9560}"/>
              </a:ext>
            </a:extLst>
          </p:cNvPr>
          <p:cNvSpPr txBox="1"/>
          <p:nvPr/>
        </p:nvSpPr>
        <p:spPr>
          <a:xfrm>
            <a:off x="6415683" y="3367050"/>
            <a:ext cx="417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highlight>
                  <a:srgbClr val="FFFF00"/>
                </a:highlight>
              </a:rPr>
              <a:t>Východorímska</a:t>
            </a:r>
            <a:r>
              <a:rPr lang="sk-SK" dirty="0">
                <a:highlight>
                  <a:srgbClr val="FFFF00"/>
                </a:highlight>
              </a:rPr>
              <a:t> (Byzantská) ríša.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03888B9E-DEE0-4498-B9AF-45E3747291BC}"/>
              </a:ext>
            </a:extLst>
          </p:cNvPr>
          <p:cNvSpPr txBox="1"/>
          <p:nvPr/>
        </p:nvSpPr>
        <p:spPr>
          <a:xfrm>
            <a:off x="10045148" y="5976730"/>
            <a:ext cx="1696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>
                <a:highlight>
                  <a:srgbClr val="FFFF00"/>
                </a:highlight>
                <a:hlinkClick r:id="rId3" action="ppaction://hlinksldjump"/>
              </a:rPr>
              <a:t>späť</a:t>
            </a:r>
            <a:endParaRPr lang="sk-SK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55051526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420</Words>
  <Application>Microsoft Office PowerPoint</Application>
  <PresentationFormat>Širokouhlá</PresentationFormat>
  <Paragraphs>80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Fazeta</vt:lpstr>
      <vt:lpstr>Rímske cisárstvo</vt:lpstr>
      <vt:lpstr>Octavius Augustus</vt:lpstr>
      <vt:lpstr>Vespasianovci – Vespasianus, Titus.</vt:lpstr>
      <vt:lpstr>Adoptívni cisári</vt:lpstr>
      <vt:lpstr>Rímske légie</vt:lpstr>
      <vt:lpstr>Limes romanus a rímske tábory</vt:lpstr>
      <vt:lpstr>Dioklecián a Konštantín Veľký</vt:lpstr>
      <vt:lpstr>Sťahovanie národov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Katapult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Rímske cisárstvo</dc:title>
  <dc:creator>takac.tomas1863@gmail.com</dc:creator>
  <cp:lastModifiedBy>MS Vinbarg</cp:lastModifiedBy>
  <cp:revision>13</cp:revision>
  <dcterms:created xsi:type="dcterms:W3CDTF">2020-02-01T12:23:04Z</dcterms:created>
  <dcterms:modified xsi:type="dcterms:W3CDTF">2022-01-10T07:59:16Z</dcterms:modified>
</cp:coreProperties>
</file>