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7" r:id="rId2"/>
    <p:sldId id="271" r:id="rId3"/>
    <p:sldId id="272" r:id="rId4"/>
    <p:sldId id="258" r:id="rId5"/>
    <p:sldId id="270" r:id="rId6"/>
    <p:sldId id="259" r:id="rId7"/>
    <p:sldId id="260" r:id="rId8"/>
    <p:sldId id="261" r:id="rId9"/>
    <p:sldId id="273" r:id="rId10"/>
    <p:sldId id="262" r:id="rId11"/>
    <p:sldId id="263" r:id="rId12"/>
    <p:sldId id="274" r:id="rId13"/>
    <p:sldId id="266" r:id="rId14"/>
    <p:sldId id="277" r:id="rId15"/>
    <p:sldId id="278" r:id="rId16"/>
    <p:sldId id="279" r:id="rId17"/>
    <p:sldId id="264" r:id="rId18"/>
    <p:sldId id="265" r:id="rId19"/>
    <p:sldId id="275" r:id="rId20"/>
    <p:sldId id="276" r:id="rId2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8000"/>
    <a:srgbClr val="A4B311"/>
    <a:srgbClr val="00CC00"/>
    <a:srgbClr val="6600CC"/>
    <a:srgbClr val="E313BB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0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D4731-7756-42E0-8F2F-1BE55DA4C56F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347C0-861E-4DE1-ACBB-C2B27712764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87CA9-B3A9-4AE6-8369-4D2180EA456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11A3D-2154-4049-B4A4-3F681D4DEF8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C13D1-BAAC-4670-B439-98F4854A552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02733-DB7C-48CC-81BD-523BC190A5E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DCD4D-3A95-470D-9304-86A1FACE0862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114D8-957D-4918-8FEE-C9B6EDEFF6C7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2E1F1-8AF3-46C4-ADAF-BAFDC19A3F0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AB4DB-E7B7-46B0-ABCA-5BD46E6025E0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BBF7906-8961-4D6D-8960-26D6D229A269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6A5BC87-613F-4FCD-BD6B-04B0741AB221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k/" TargetMode="External"/><Relationship Id="rId2" Type="http://schemas.openxmlformats.org/officeDocument/2006/relationships/hyperlink" Target="http://sk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hyperlink" Target="http://www.scriptorium.wbl.s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4772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596" y="1736725"/>
            <a:ext cx="8029604" cy="192087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sk-SK" sz="11500" i="1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Púnske</a:t>
            </a:r>
            <a:r>
              <a:rPr lang="sk-SK" sz="11500" i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vojny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00166" y="5715016"/>
            <a:ext cx="6400800" cy="96683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sk-SK" sz="6600" b="1" i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264 -146 </a:t>
            </a:r>
            <a:r>
              <a:rPr lang="sk-SK" sz="6600" b="1" i="1" dirty="0" err="1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pr</a:t>
            </a:r>
            <a:r>
              <a:rPr lang="sk-SK" sz="6600" b="1" i="1" dirty="0" smtClean="0"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. Kr.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981736" y="4000504"/>
            <a:ext cx="29346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800" b="1" dirty="0" smtClean="0">
                <a:ln>
                  <a:solidFill>
                    <a:srgbClr val="CCFF66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Mgr. Lenka </a:t>
            </a:r>
            <a:r>
              <a:rPr lang="sk-SK" sz="2800" b="1" dirty="0" err="1" smtClean="0">
                <a:ln>
                  <a:solidFill>
                    <a:srgbClr val="CCFF66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Lenková</a:t>
            </a:r>
            <a:endParaRPr lang="sk-SK" sz="2800" b="1" dirty="0" smtClean="0">
              <a:ln>
                <a:solidFill>
                  <a:srgbClr val="CCFF66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  <a:p>
            <a:pPr algn="ctr"/>
            <a:r>
              <a:rPr lang="sk-SK" sz="2800" b="1" dirty="0" smtClean="0">
                <a:ln>
                  <a:solidFill>
                    <a:srgbClr val="CCFF66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6. ročník – dejepis</a:t>
            </a:r>
          </a:p>
          <a:p>
            <a:pPr algn="ctr"/>
            <a:r>
              <a:rPr lang="sk-SK" sz="2800" b="1" dirty="0" smtClean="0">
                <a:ln>
                  <a:solidFill>
                    <a:srgbClr val="CCFF66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ZŠ Sačurov</a:t>
            </a:r>
            <a:endParaRPr lang="sk-SK" sz="2800" b="1" dirty="0">
              <a:ln>
                <a:solidFill>
                  <a:srgbClr val="CCFF66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Výsledok</a:t>
            </a:r>
            <a:r>
              <a:rPr lang="sk-SK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2. </a:t>
            </a:r>
            <a:r>
              <a:rPr lang="sk-SK" sz="5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púnskej</a:t>
            </a:r>
            <a:r>
              <a:rPr lang="sk-SK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vojny: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480"/>
            <a:ext cx="5972188" cy="1707834"/>
          </a:xfrm>
          <a:noFill/>
        </p:spPr>
        <p:txBody>
          <a:bodyPr/>
          <a:lstStyle/>
          <a:p>
            <a:pPr eaLnBrk="1" hangingPunct="1">
              <a:buClr>
                <a:srgbClr val="E313BB"/>
              </a:buClr>
              <a:buFont typeface="Wingdings" pitchFamily="2" charset="2"/>
              <a:buChar char="Ø"/>
              <a:defRPr/>
            </a:pPr>
            <a:r>
              <a:rPr lang="sk-SK" dirty="0" err="1" smtClean="0">
                <a:latin typeface="Arial" charset="0"/>
              </a:rPr>
              <a:t>Hannibal</a:t>
            </a:r>
            <a:r>
              <a:rPr lang="sk-SK" dirty="0" smtClean="0">
                <a:latin typeface="Arial" charset="0"/>
              </a:rPr>
              <a:t> </a:t>
            </a:r>
            <a:r>
              <a:rPr lang="sk-SK" dirty="0" smtClean="0">
                <a:latin typeface="Arial" charset="0"/>
                <a:sym typeface="Wingdings" pitchFamily="2" charset="2"/>
              </a:rPr>
              <a:t> porazený</a:t>
            </a:r>
          </a:p>
          <a:p>
            <a:pPr eaLnBrk="1" hangingPunct="1">
              <a:buClr>
                <a:srgbClr val="E313BB"/>
              </a:buClr>
              <a:buFont typeface="Wingdings" pitchFamily="2" charset="2"/>
              <a:buChar char="Ø"/>
              <a:defRPr/>
            </a:pPr>
            <a:r>
              <a:rPr lang="sk-SK" dirty="0" smtClean="0">
                <a:latin typeface="Arial" charset="0"/>
                <a:sym typeface="Wingdings" pitchFamily="2" charset="2"/>
              </a:rPr>
              <a:t>vo vyhnanstve </a:t>
            </a:r>
            <a:r>
              <a:rPr lang="sk-SK" i="1" dirty="0" smtClean="0">
                <a:latin typeface="Arial" charset="0"/>
                <a:sym typeface="Wingdings" pitchFamily="2" charset="2"/>
              </a:rPr>
              <a:t>spáchal samovraždu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9023" y="1785926"/>
            <a:ext cx="2480017" cy="2752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643446"/>
            <a:ext cx="2895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28596" y="3429000"/>
            <a:ext cx="5972188" cy="3143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13BB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 </a:t>
            </a:r>
            <a:r>
              <a:rPr kumimoji="0" lang="sk-SK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</a:t>
            </a: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Kr. 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</a:t>
            </a:r>
            <a:r>
              <a:rPr kumimoji="0" lang="sk-SK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uzavretý mier </a:t>
            </a:r>
            <a:r>
              <a:rPr kumimoji="0" lang="sk-SK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 tvrdými podmienkami pre Kartágo:</a:t>
            </a:r>
          </a:p>
          <a:p>
            <a:pPr marL="514350" marR="0" lvl="0" indent="17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13BB"/>
              </a:buClr>
              <a:buSzPct val="95000"/>
              <a:buFont typeface="+mj-lt"/>
              <a:buAutoNum type="arabicPeriod"/>
              <a:tabLst/>
              <a:defRPr/>
            </a:pPr>
            <a:r>
              <a:rPr lang="sk-SK" sz="2600" dirty="0">
                <a:latin typeface="Arial" charset="0"/>
                <a:sym typeface="Wingdings" pitchFamily="2" charset="2"/>
              </a:rPr>
              <a:t> </a:t>
            </a:r>
            <a:r>
              <a:rPr lang="sk-SK" sz="2600" dirty="0" smtClean="0">
                <a:latin typeface="Arial" charset="0"/>
                <a:sym typeface="Wingdings" pitchFamily="2" charset="2"/>
              </a:rPr>
              <a:t>stratilo loďstvo</a:t>
            </a:r>
          </a:p>
          <a:p>
            <a:pPr marL="514350" marR="0" lvl="0" indent="17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13BB"/>
              </a:buClr>
              <a:buSzPct val="95000"/>
              <a:buFont typeface="+mj-lt"/>
              <a:buAutoNum type="arabicPeriod"/>
              <a:tabLst/>
              <a:defRPr/>
            </a:pPr>
            <a:r>
              <a:rPr lang="sk-SK" sz="2600" dirty="0" smtClean="0">
                <a:latin typeface="Arial" charset="0"/>
                <a:sym typeface="Wingdings" pitchFamily="2" charset="2"/>
              </a:rPr>
              <a:t> zaplatilo vojnové škody Ríma</a:t>
            </a:r>
          </a:p>
          <a:p>
            <a:pPr marL="514350" marR="0" lvl="0" indent="174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13BB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sk-SK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sk-SK" sz="2600" noProof="0" dirty="0" smtClean="0">
                <a:latin typeface="Arial" charset="0"/>
                <a:sym typeface="Wingdings" pitchFamily="2" charset="2"/>
              </a:rPr>
              <a:t>malo zakázané viesť vojny všetkého druhu – aj obranné!</a:t>
            </a:r>
            <a:endParaRPr kumimoji="0" lang="sk-SK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3.Púnska vojna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964612" cy="4525963"/>
          </a:xfrm>
        </p:spPr>
        <p:txBody>
          <a:bodyPr/>
          <a:lstStyle/>
          <a:p>
            <a:pPr algn="ctr" eaLnBrk="1" hangingPunct="1"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dirty="0" smtClean="0">
                <a:latin typeface="Arial" charset="0"/>
              </a:rPr>
              <a:t>Bola to </a:t>
            </a:r>
            <a:r>
              <a:rPr lang="sk-SK" b="1" i="1" dirty="0" smtClean="0">
                <a:latin typeface="Arial" charset="0"/>
              </a:rPr>
              <a:t>likvidačná vojna </a:t>
            </a:r>
            <a:r>
              <a:rPr lang="sk-SK" dirty="0" smtClean="0">
                <a:latin typeface="Arial" charset="0"/>
              </a:rPr>
              <a:t>– Rím chcel navždy zničiť nepriateľa!</a:t>
            </a:r>
          </a:p>
          <a:p>
            <a:pPr eaLnBrk="1" hangingPunct="1"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b="1" u="sng" dirty="0" smtClean="0">
                <a:latin typeface="Arial" charset="0"/>
              </a:rPr>
              <a:t>PRÍČINA: </a:t>
            </a:r>
            <a:r>
              <a:rPr lang="sk-SK" dirty="0" err="1" smtClean="0">
                <a:latin typeface="Arial" charset="0"/>
              </a:rPr>
              <a:t>Numidský</a:t>
            </a:r>
            <a:r>
              <a:rPr lang="sk-SK" dirty="0" smtClean="0">
                <a:latin typeface="Arial" charset="0"/>
              </a:rPr>
              <a:t> kráľ vedomý si zmluvy medzi Kartágom a Rímom, napadol územie Kartága, a to sa bránilo = </a:t>
            </a:r>
            <a:r>
              <a:rPr lang="sk-SK" smtClean="0">
                <a:latin typeface="Arial" charset="0"/>
              </a:rPr>
              <a:t>porušenie </a:t>
            </a:r>
            <a:r>
              <a:rPr lang="sk-SK" smtClean="0">
                <a:latin typeface="Arial" charset="0"/>
              </a:rPr>
              <a:t>zmluvy</a:t>
            </a:r>
            <a:r>
              <a:rPr lang="sk-SK" smtClean="0">
                <a:latin typeface="Arial" charset="0"/>
              </a:rPr>
              <a:t> </a:t>
            </a:r>
            <a:r>
              <a:rPr lang="sk-SK" dirty="0" smtClean="0">
                <a:latin typeface="Arial" charset="0"/>
              </a:rPr>
              <a:t>= </a:t>
            </a:r>
            <a:r>
              <a:rPr lang="sk-SK" u="sng" dirty="0" smtClean="0">
                <a:latin typeface="Arial" charset="0"/>
              </a:rPr>
              <a:t>vypuknutie vojny!</a:t>
            </a:r>
            <a:endParaRPr lang="sk-SK" u="sng" dirty="0" smtClean="0">
              <a:latin typeface="Arial" charset="0"/>
              <a:sym typeface="Wingdings" pitchFamily="2" charset="2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767542"/>
            <a:ext cx="4419605" cy="278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872520"/>
            <a:ext cx="4401217" cy="262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sk-SK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Výsledok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3.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púnskej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vojny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2000264"/>
          </a:xfrm>
        </p:spPr>
        <p:txBody>
          <a:bodyPr/>
          <a:lstStyle/>
          <a:p>
            <a:pPr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dirty="0" smtClean="0">
                <a:latin typeface="Arial" charset="0"/>
              </a:rPr>
              <a:t>Rimania obliehali mesto 3 roky</a:t>
            </a:r>
            <a:endParaRPr lang="sk-SK" dirty="0" smtClean="0">
              <a:latin typeface="Arial" charset="0"/>
              <a:sym typeface="Wingdings" pitchFamily="2" charset="2"/>
            </a:endParaRPr>
          </a:p>
          <a:p>
            <a:pPr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dirty="0" smtClean="0">
                <a:latin typeface="Arial" charset="0"/>
                <a:sym typeface="Wingdings" pitchFamily="2" charset="2"/>
              </a:rPr>
              <a:t>po dobytí ho zrovnali so zemou</a:t>
            </a:r>
          </a:p>
          <a:p>
            <a:pPr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dirty="0" err="1" smtClean="0">
                <a:latin typeface="Arial" charset="0"/>
                <a:sym typeface="Wingdings" pitchFamily="2" charset="2"/>
              </a:rPr>
              <a:t>úz</a:t>
            </a:r>
            <a:r>
              <a:rPr lang="sk-SK" dirty="0" smtClean="0">
                <a:latin typeface="Arial" charset="0"/>
                <a:sym typeface="Wingdings" pitchFamily="2" charset="2"/>
              </a:rPr>
              <a:t>. Afriky bolo pričlenené k Rím. ríši </a:t>
            </a:r>
            <a:r>
              <a:rPr lang="en-US" dirty="0" smtClean="0">
                <a:latin typeface="Arial" charset="0"/>
                <a:cs typeface="Arial" charset="0"/>
                <a:sym typeface="Wingdings" pitchFamily="2" charset="2"/>
              </a:rPr>
              <a:t>=</a:t>
            </a:r>
            <a:r>
              <a:rPr lang="sk-SK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sk-SK" b="1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provincia</a:t>
            </a:r>
            <a:r>
              <a:rPr lang="sk-SK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Afrika</a:t>
            </a:r>
          </a:p>
          <a:p>
            <a:endParaRPr lang="sk-SK" dirty="0"/>
          </a:p>
        </p:txBody>
      </p:sp>
      <p:pic>
        <p:nvPicPr>
          <p:cNvPr id="4" name="Picture 5" descr="kartago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76700"/>
            <a:ext cx="2730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kar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3714752"/>
            <a:ext cx="295275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kartago_dne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28926" y="4214818"/>
            <a:ext cx="3286116" cy="246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k-SK" b="1" u="sng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Dôsledky PÚNSKYCH VOJEN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143116"/>
            <a:ext cx="8229600" cy="273843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k-SK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Posilnenie Ríma </a:t>
            </a:r>
            <a:r>
              <a:rPr lang="sk-SK" sz="2800" dirty="0" smtClean="0"/>
              <a:t>– Rimania veľkú korisť</a:t>
            </a:r>
            <a:r>
              <a:rPr lang="sk-SK" sz="2800" dirty="0" smtClean="0">
                <a:sym typeface="Wingdings" pitchFamily="2" charset="2"/>
              </a:rPr>
              <a:t> v podobe zlata, striebra, pôdy, otrokov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sz="2800" dirty="0" smtClean="0">
                <a:sym typeface="Wingdings" pitchFamily="2" charset="2"/>
              </a:rPr>
              <a:t>vznik v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eľkostatkov</a:t>
            </a:r>
            <a:r>
              <a:rPr lang="sk-SK" sz="2800" dirty="0" smtClean="0">
                <a:sym typeface="Wingdings" pitchFamily="2" charset="2"/>
              </a:rPr>
              <a:t> – </a:t>
            </a:r>
            <a:r>
              <a:rPr lang="sk-SK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práca otrokov</a:t>
            </a:r>
          </a:p>
          <a:p>
            <a:pPr eaLnBrk="1" hangingPunct="1">
              <a:buNone/>
              <a:defRPr/>
            </a:pPr>
            <a:endParaRPr lang="sk-SK" sz="28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3570" y="3857628"/>
            <a:ext cx="3238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421481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143380"/>
            <a:ext cx="2493236" cy="189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zošita</a:t>
            </a:r>
            <a:endParaRPr lang="sk-SK" sz="60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PÚNSKE VOJNY (246 – 146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Kr.)</a:t>
            </a:r>
          </a:p>
          <a:p>
            <a:pPr>
              <a:buNone/>
            </a:pPr>
            <a:endParaRPr lang="sk-SK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Boli to boje medzi Rímom a Kartágom (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Púnmi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 obchod v západnom Stredomorí.</a:t>
            </a: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PÚNSKA VOJNA: </a:t>
            </a:r>
          </a:p>
          <a:p>
            <a:pPr marL="898525" indent="-273050">
              <a:buFont typeface="Wingdings" pitchFamily="2" charset="2"/>
              <a:buChar char="Ø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príčina: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rozmach Kartága (až do Hispánie)</a:t>
            </a:r>
          </a:p>
          <a:p>
            <a:pPr marL="898525" indent="-273050">
              <a:buFont typeface="Wingdings" pitchFamily="2" charset="2"/>
              <a:buChar char="Ø"/>
            </a:pP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rozdelenie síl: 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Kartáginci prevaha na mori</a:t>
            </a:r>
          </a:p>
          <a:p>
            <a:pPr marL="898525" indent="-273050"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- Rimania prevaha na súši</a:t>
            </a:r>
          </a:p>
          <a:p>
            <a:pPr marL="898525" indent="-273050">
              <a:buFont typeface="Wingdings" pitchFamily="2" charset="2"/>
              <a:buChar char="Ø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výsledok: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Rím vyhral a získal Korziku, Sardíniu, Sicíliu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ok 4" descr="pisanie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00892" y="642918"/>
            <a:ext cx="195678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zošita</a:t>
            </a:r>
            <a:endParaRPr lang="sk-SK" sz="6000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2468880"/>
            <a:ext cx="8229600" cy="3889078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PÚNSKA VOJNA </a:t>
            </a:r>
            <a:r>
              <a:rPr lang="sk-SK" dirty="0" smtClean="0"/>
              <a:t>– začalo ju Kartágo –                  veliteľ </a:t>
            </a:r>
            <a:r>
              <a:rPr lang="sk-SK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Hannibal</a:t>
            </a: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k-SK" dirty="0" smtClean="0"/>
              <a:t> V boji použil slony, prešiel cez Alpy.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Kr. – bitka pri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/>
              <a:t>= </a:t>
            </a:r>
            <a:r>
              <a:rPr lang="sk-SK" dirty="0" err="1" smtClean="0"/>
              <a:t>Hannibal</a:t>
            </a:r>
            <a:r>
              <a:rPr lang="sk-SK" dirty="0" smtClean="0"/>
              <a:t> porazený</a:t>
            </a:r>
          </a:p>
          <a:p>
            <a:pPr marL="722313" indent="-176213">
              <a:buFont typeface="Wingdings" pitchFamily="2" charset="2"/>
              <a:buChar char="Ø"/>
            </a:pPr>
            <a:r>
              <a:rPr lang="sk-SK" dirty="0" smtClean="0"/>
              <a:t>výsledok – </a:t>
            </a:r>
            <a:r>
              <a:rPr lang="sk-SK" u="sng" dirty="0" smtClean="0"/>
              <a:t>201 </a:t>
            </a:r>
            <a:r>
              <a:rPr lang="sk-SK" u="sng" dirty="0" err="1" smtClean="0"/>
              <a:t>pr</a:t>
            </a:r>
            <a:r>
              <a:rPr lang="sk-SK" u="sng" dirty="0" smtClean="0"/>
              <a:t>. Kr. = uzavretý mier. </a:t>
            </a:r>
          </a:p>
          <a:p>
            <a:pPr marL="722313" indent="-176213">
              <a:buFont typeface="Wingdings" pitchFamily="2" charset="2"/>
              <a:buChar char="Ø"/>
            </a:pPr>
            <a:r>
              <a:rPr lang="sk-SK" u="sng" dirty="0" smtClean="0"/>
              <a:t>Podmienky pre Kartágo: </a:t>
            </a:r>
            <a:r>
              <a:rPr lang="sk-SK" dirty="0" smtClean="0"/>
              <a:t>stratilo loďstvo, zaplatilo vojnové škody Ríma, zákaz vedenia vojen</a:t>
            </a:r>
          </a:p>
          <a:p>
            <a:endParaRPr lang="sk-SK" dirty="0"/>
          </a:p>
        </p:txBody>
      </p:sp>
      <p:pic>
        <p:nvPicPr>
          <p:cNvPr id="4" name="Obrázok 3" descr="pisanie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29454" y="642918"/>
            <a:ext cx="195678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zošita</a:t>
            </a:r>
            <a:endParaRPr lang="sk-SK" sz="6000" dirty="0">
              <a:latin typeface="+mn-lt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2468880"/>
            <a:ext cx="8229600" cy="4389120"/>
          </a:xfrm>
        </p:spPr>
        <p:txBody>
          <a:bodyPr/>
          <a:lstStyle/>
          <a:p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PÚNSKA VOJNA </a:t>
            </a:r>
            <a:r>
              <a:rPr lang="sk-SK" dirty="0" smtClean="0"/>
              <a:t>– likvidačná</a:t>
            </a:r>
          </a:p>
          <a:p>
            <a:pPr marL="273050" indent="449263">
              <a:buFont typeface="Wingdings" pitchFamily="2" charset="2"/>
              <a:buChar char="Ø"/>
            </a:pPr>
            <a:r>
              <a:rPr lang="sk-SK" u="sng" dirty="0" smtClean="0"/>
              <a:t>výsledok: </a:t>
            </a:r>
            <a:r>
              <a:rPr lang="sk-SK" dirty="0" smtClean="0"/>
              <a:t>po dobytí Kartága ho Rimania úplne zničili – stalo sa rímskou provinciou</a:t>
            </a:r>
          </a:p>
          <a:p>
            <a:pPr>
              <a:buNone/>
            </a:pPr>
            <a:endParaRPr lang="sk-SK" dirty="0" smtClean="0"/>
          </a:p>
          <a:p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DÔSLEDKY PÚNSKYCH VOJEN: </a:t>
            </a:r>
            <a:r>
              <a:rPr lang="sk-SK" dirty="0" smtClean="0"/>
              <a:t>posilnenie Ríma + vznik veľkostatkov (práca otrokov)</a:t>
            </a:r>
            <a:endParaRPr lang="sk-SK" dirty="0"/>
          </a:p>
        </p:txBody>
      </p:sp>
      <p:pic>
        <p:nvPicPr>
          <p:cNvPr id="4" name="Obrázok 3" descr="pisanie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16" y="785794"/>
            <a:ext cx="2099656" cy="1839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 rot="21300874">
            <a:off x="64611" y="123366"/>
            <a:ext cx="7851648" cy="1828800"/>
          </a:xfrm>
        </p:spPr>
        <p:txBody>
          <a:bodyPr/>
          <a:lstStyle/>
          <a:p>
            <a:pPr eaLnBrk="1" hangingPunct="1">
              <a:defRPr/>
            </a:pPr>
            <a:r>
              <a:rPr lang="sk-SK" sz="8000" i="1" dirty="0" smtClean="0">
                <a:solidFill>
                  <a:srgbClr val="FF0000"/>
                </a:solidFill>
                <a:latin typeface="Century" pitchFamily="18" charset="0"/>
              </a:rPr>
              <a:t>Zopakujme si !</a:t>
            </a:r>
            <a:endParaRPr lang="sk-SK" sz="8000" dirty="0" smtClean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29702" name="Picture 6" descr="vojac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57875">
            <a:off x="5408007" y="3196869"/>
            <a:ext cx="3647396" cy="264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kartago_arm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071810"/>
            <a:ext cx="5289564" cy="3500447"/>
          </a:xfrm>
          <a:prstGeom prst="rect">
            <a:avLst/>
          </a:prstGeom>
        </p:spPr>
      </p:pic>
      <p:pic>
        <p:nvPicPr>
          <p:cNvPr id="6" name="Obrázok 5" descr="veselý smile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1142984"/>
            <a:ext cx="1905006" cy="1905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57158" y="1000108"/>
            <a:ext cx="4038600" cy="54340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Čo bolo príčinou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púnskych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vojen?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sk-SK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Prečo sa vojny medzi Kartágom a Rímom nazývali „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púnske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sk-SK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 ktorých rokoch prebiehali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púnske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vojny?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sk-SK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Koľko vojen sa odohralo medzi Rimanmi a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Púnmi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?</a:t>
            </a:r>
          </a:p>
          <a:p>
            <a:pPr eaLnBrk="1" hangingPunct="1">
              <a:lnSpc>
                <a:spcPct val="90000"/>
              </a:lnSpc>
              <a:defRPr/>
            </a:pPr>
            <a:endParaRPr lang="sk-SK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000108"/>
            <a:ext cx="4038600" cy="54340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boj o obchod v západnom Stredomorí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Pretože Rimania nazývali obyvateľov Kartága, Feničanov,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Púni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264 – 146 </a:t>
            </a: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Kr.</a:t>
            </a:r>
          </a:p>
          <a:p>
            <a:pPr eaLnBrk="1" hangingPunct="1">
              <a:lnSpc>
                <a:spcPct val="90000"/>
              </a:lnSpc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</a:p>
          <a:p>
            <a:pPr eaLnBrk="1" hangingPunct="1">
              <a:lnSpc>
                <a:spcPct val="90000"/>
              </a:lnSpc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Obrázok 3" descr="opakvanie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4714882"/>
            <a:ext cx="2286016" cy="1920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71472" y="2285992"/>
            <a:ext cx="4038600" cy="47863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Kto prešiel na slonoch cez Alpy?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sk-SK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Aké ostrovy získali Rimania v 1.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púnskej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vojne?</a:t>
            </a:r>
          </a:p>
          <a:p>
            <a:pPr>
              <a:lnSpc>
                <a:spcPct val="90000"/>
              </a:lnSpc>
              <a:buNone/>
              <a:defRPr/>
            </a:pPr>
            <a:endParaRPr lang="sk-SK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Kto bol víťazom vojen?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sk-SK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57752" y="2214554"/>
            <a:ext cx="4038600" cy="443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Hannibal</a:t>
            </a: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Sardíniu, Korziku, Sicíliu</a:t>
            </a:r>
          </a:p>
          <a:p>
            <a:pPr>
              <a:lnSpc>
                <a:spcPct val="90000"/>
              </a:lnSpc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defRPr/>
            </a:pPr>
            <a:endParaRPr lang="sk-SK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Rimania</a:t>
            </a:r>
          </a:p>
          <a:p>
            <a:endParaRPr lang="sk-SK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500166" cy="1665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1928794" y="857232"/>
            <a:ext cx="4038600" cy="857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r>
              <a:rPr kumimoji="0" lang="sk-SK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Ako sa volal tento kartáginský vojvodca?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q"/>
              <a:tabLst/>
              <a:defRPr/>
            </a:pPr>
            <a:endParaRPr kumimoji="0" lang="sk-SK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3"/>
          <p:cNvSpPr txBox="1">
            <a:spLocks/>
          </p:cNvSpPr>
          <p:nvPr/>
        </p:nvSpPr>
        <p:spPr>
          <a:xfrm>
            <a:off x="6215074" y="928670"/>
            <a:ext cx="2181244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v"/>
              <a:tabLst/>
              <a:defRPr/>
            </a:pPr>
            <a:r>
              <a:rPr kumimoji="0" lang="sk-SK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Hannibal</a:t>
            </a:r>
            <a:endParaRPr kumimoji="0" lang="sk-SK" sz="2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8" name="Obrázok 7" descr="opakvani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98168" y="5223501"/>
            <a:ext cx="1945832" cy="1634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Prečo „</a:t>
            </a:r>
            <a:r>
              <a:rPr lang="sk-SK" b="1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púnske</a:t>
            </a:r>
            <a:r>
              <a:rPr lang="sk-SK" b="1" dirty="0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“?</a:t>
            </a:r>
            <a:endParaRPr lang="sk-SK" b="1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Pretože Rimania nazývali </a:t>
            </a: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obyvateľov Kartága </a:t>
            </a:r>
            <a:r>
              <a:rPr lang="sk-SK" sz="3200" b="1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Poeni</a:t>
            </a:r>
            <a:r>
              <a:rPr lang="sk-SK" sz="3200" b="1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sk-SK" sz="3200" b="1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Puni</a:t>
            </a:r>
            <a:endParaRPr lang="sk-SK" sz="3200" b="1" dirty="0" smtClean="0">
              <a:solidFill>
                <a:srgbClr val="00206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PÚNI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pochádzali z Fenície. Na severnom pobreží Afriky si vytvorili ríšu – hl. mesto = </a:t>
            </a:r>
            <a:r>
              <a:rPr lang="sk-SK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KARTÁGO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00124">
            <a:off x="7366830" y="3571212"/>
            <a:ext cx="1714511" cy="8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0"/>
            <a:ext cx="1500166" cy="178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7810" y="3958584"/>
            <a:ext cx="2072488" cy="254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Carthag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28926" y="3786190"/>
            <a:ext cx="4171960" cy="2864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3" name="Rovná spojovacia šípka 12"/>
          <p:cNvCxnSpPr/>
          <p:nvPr/>
        </p:nvCxnSpPr>
        <p:spPr>
          <a:xfrm rot="16200000" flipH="1">
            <a:off x="6000760" y="4143380"/>
            <a:ext cx="928694" cy="714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Použité zdroje:</a:t>
            </a:r>
            <a:endParaRPr lang="sk-SK" sz="6600" b="1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http://sk.wikipedia.org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http://images.google.sk</a:t>
            </a:r>
            <a:endParaRPr lang="sk-SK" dirty="0" smtClean="0"/>
          </a:p>
          <a:p>
            <a:r>
              <a:rPr lang="sk-SK" b="1" dirty="0" smtClean="0">
                <a:solidFill>
                  <a:schemeClr val="bg2">
                    <a:lumMod val="25000"/>
                  </a:schemeClr>
                </a:solidFill>
              </a:rPr>
              <a:t>učebnica: Od staroveku k stredoveku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4071934" y="4786322"/>
            <a:ext cx="4429156" cy="171451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AUTOR: Mgr. Lenka </a:t>
            </a:r>
            <a:r>
              <a:rPr lang="sk-SK" sz="2400" b="1" dirty="0" err="1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Lenková</a:t>
            </a:r>
            <a:endParaRPr lang="sk-SK" sz="2400" b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  <a:p>
            <a:pPr algn="ctr"/>
            <a:r>
              <a:rPr lang="sk-SK" sz="2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ZŠ Sačurov</a:t>
            </a:r>
          </a:p>
          <a:p>
            <a:pPr algn="ctr"/>
            <a:r>
              <a:rPr lang="sk-SK" sz="2400" b="1" dirty="0" err="1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  <a:hlinkClick r:id="rId4"/>
              </a:rPr>
              <a:t>www.scriptorium.wbl.sk</a:t>
            </a:r>
            <a:r>
              <a:rPr lang="sk-SK" sz="2400" b="1" dirty="0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endParaRPr lang="sk-SK" sz="2400" b="1" dirty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  <p:pic>
        <p:nvPicPr>
          <p:cNvPr id="9" name="Obrázok 8" descr="ZS_globu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429132"/>
            <a:ext cx="3429010" cy="1947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596" y="642918"/>
            <a:ext cx="8167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KARTÁGO - </a:t>
            </a:r>
            <a:r>
              <a:rPr lang="sk-SK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rekonšturkcia</a:t>
            </a:r>
            <a:endParaRPr lang="sk-SK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804171"/>
            <a:ext cx="2738438" cy="205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bdĺžnik 3"/>
          <p:cNvSpPr/>
          <p:nvPr/>
        </p:nvSpPr>
        <p:spPr>
          <a:xfrm>
            <a:off x="357158" y="2714620"/>
            <a:ext cx="859421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Kartágo a Rím súperili o nadvládu</a:t>
            </a:r>
          </a:p>
          <a:p>
            <a:r>
              <a:rPr lang="sk-SK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 kontrolu nad obchodom v</a:t>
            </a:r>
          </a:p>
          <a:p>
            <a:r>
              <a:rPr lang="sk-SK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okolí Stredozemného mora.</a:t>
            </a:r>
            <a:endParaRPr lang="sk-SK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28596" y="5000636"/>
            <a:ext cx="61741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Spor vyvrcholil do</a:t>
            </a:r>
          </a:p>
          <a:p>
            <a:r>
              <a:rPr lang="sk-SK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„PÚNSKYCH VOJEN“.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sz="6000" b="1" dirty="0" smtClean="0">
                <a:solidFill>
                  <a:srgbClr val="E313B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Príčiny </a:t>
            </a:r>
            <a:r>
              <a:rPr lang="sk-SK" sz="6000" b="1" dirty="0" err="1" smtClean="0">
                <a:solidFill>
                  <a:srgbClr val="E313B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púnskych</a:t>
            </a:r>
            <a:r>
              <a:rPr lang="sk-SK" sz="6000" b="1" dirty="0" smtClean="0">
                <a:solidFill>
                  <a:srgbClr val="E313BB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 vojen: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252538"/>
          </a:xfrm>
        </p:spPr>
        <p:txBody>
          <a:bodyPr/>
          <a:lstStyle/>
          <a:p>
            <a:pPr eaLnBrk="1" hangingPunct="1">
              <a:buClr>
                <a:srgbClr val="E313BB"/>
              </a:buClr>
              <a:buFont typeface="Wingdings" pitchFamily="2" charset="2"/>
              <a:buChar char="Ø"/>
              <a:defRPr/>
            </a:pPr>
            <a:r>
              <a:rPr lang="sk-SK" b="1" i="1" smtClean="0">
                <a:solidFill>
                  <a:srgbClr val="00CC00"/>
                </a:solidFill>
              </a:rPr>
              <a:t>boje Rimanov a Kartágincov (Púnov) o obchod v západnom Stredomorí</a:t>
            </a:r>
          </a:p>
        </p:txBody>
      </p:sp>
      <p:pic>
        <p:nvPicPr>
          <p:cNvPr id="18436" name="Picture 4" descr="ylei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643182"/>
            <a:ext cx="7488237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ĺžnik 4"/>
          <p:cNvSpPr/>
          <p:nvPr/>
        </p:nvSpPr>
        <p:spPr>
          <a:xfrm>
            <a:off x="2143108" y="5214950"/>
            <a:ext cx="157163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KARTÁGO</a:t>
            </a:r>
            <a:endParaRPr lang="sk-S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2786050" y="3857628"/>
            <a:ext cx="171451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RÍMSKA</a:t>
            </a:r>
          </a:p>
          <a:p>
            <a:pPr algn="ctr"/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RÍŠA</a:t>
            </a:r>
            <a:endParaRPr lang="sk-SK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sk-SK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1.Púnska vojna</a:t>
            </a:r>
            <a:endParaRPr lang="sk-SK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2571744"/>
            <a:ext cx="4383982" cy="316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500562" y="2143116"/>
            <a:ext cx="4357718" cy="4434840"/>
          </a:xfrm>
        </p:spPr>
        <p:txBody>
          <a:bodyPr/>
          <a:lstStyle/>
          <a:p>
            <a:r>
              <a:rPr lang="sk-SK" b="1" u="sng" dirty="0" smtClean="0">
                <a:latin typeface="Comic Sans MS" pitchFamily="66" charset="0"/>
              </a:rPr>
              <a:t>PRÍČINA: </a:t>
            </a:r>
            <a:r>
              <a:rPr lang="sk-SK" dirty="0" smtClean="0">
                <a:latin typeface="Comic Sans MS" pitchFamily="66" charset="0"/>
              </a:rPr>
              <a:t>Kartágo si vytvorilo kolónie na miestach s bohatými ložiskami cenných rúd.</a:t>
            </a:r>
          </a:p>
          <a:p>
            <a:r>
              <a:rPr lang="sk-SK" dirty="0" smtClean="0">
                <a:latin typeface="Comic Sans MS" pitchFamily="66" charset="0"/>
              </a:rPr>
              <a:t>Napr. v Hispánii (dnes Španielsko) – cín</a:t>
            </a:r>
          </a:p>
          <a:p>
            <a:r>
              <a:rPr lang="sk-SK" dirty="0" smtClean="0">
                <a:latin typeface="Comic Sans MS" pitchFamily="66" charset="0"/>
              </a:rPr>
              <a:t>Najväčším problémom bolo, že ich kolónie boli v priamom susedstve s Rímskou ríšou!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k-SK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1.Púnska vojna</a:t>
            </a:r>
            <a:endParaRPr lang="sk-SK" sz="6600" i="1" dirty="0" smtClean="0">
              <a:solidFill>
                <a:srgbClr val="A4B311"/>
              </a:solidFill>
              <a:latin typeface="Courier New" pitchFamily="49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57158" y="1714488"/>
            <a:ext cx="4038600" cy="1181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Kartáginci</a:t>
            </a:r>
            <a:r>
              <a:rPr lang="sk-SK" sz="3600" dirty="0" smtClean="0">
                <a:latin typeface="Arial" charset="0"/>
              </a:rPr>
              <a:t> – prevaha na mori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929190" y="1643050"/>
            <a:ext cx="4038600" cy="1108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Rimania</a:t>
            </a:r>
            <a:r>
              <a:rPr lang="sk-SK" sz="3600" dirty="0" smtClean="0">
                <a:latin typeface="Arial" charset="0"/>
              </a:rPr>
              <a:t> – prevaha na súši</a:t>
            </a:r>
          </a:p>
        </p:txBody>
      </p:sp>
      <p:pic>
        <p:nvPicPr>
          <p:cNvPr id="19463" name="Picture 7" descr="laiva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924175"/>
            <a:ext cx="4105275" cy="316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8" descr="Scipio_Africanu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2781300"/>
            <a:ext cx="3382963" cy="3887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sk-SK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Výsledok</a:t>
            </a: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1. </a:t>
            </a:r>
            <a:r>
              <a:rPr lang="sk-SK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púnskej</a:t>
            </a:r>
            <a:r>
              <a:rPr lang="sk-SK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vojny: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00034" y="1928802"/>
            <a:ext cx="3571900" cy="1252538"/>
          </a:xfrm>
        </p:spPr>
        <p:txBody>
          <a:bodyPr/>
          <a:lstStyle/>
          <a:p>
            <a:pPr eaLnBrk="1" hangingPunct="1">
              <a:buClr>
                <a:srgbClr val="E313BB"/>
              </a:buClr>
              <a:buFont typeface="Wingdings" pitchFamily="2" charset="2"/>
              <a:buChar char="Ø"/>
              <a:defRPr/>
            </a:pP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sym typeface="Wingdings" pitchFamily="2" charset="2"/>
              </a:rPr>
              <a:t>Oslabenie Kartága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357818" y="3714752"/>
            <a:ext cx="3357586" cy="2080419"/>
          </a:xfrm>
        </p:spPr>
        <p:txBody>
          <a:bodyPr/>
          <a:lstStyle/>
          <a:p>
            <a:pPr eaLnBrk="1" hangingPunct="1">
              <a:buClr>
                <a:srgbClr val="E313BB"/>
              </a:buClr>
              <a:buFont typeface="Wingdings" pitchFamily="2" charset="2"/>
              <a:buChar char="v"/>
              <a:defRPr/>
            </a:pPr>
            <a:r>
              <a:rPr lang="sk-SK" sz="3600" b="1" i="1" dirty="0" smtClean="0">
                <a:latin typeface="Arial" charset="0"/>
              </a:rPr>
              <a:t>SICÍLIA</a:t>
            </a:r>
          </a:p>
          <a:p>
            <a:pPr eaLnBrk="1" hangingPunct="1">
              <a:buClr>
                <a:srgbClr val="E313BB"/>
              </a:buClr>
              <a:buFont typeface="Wingdings" pitchFamily="2" charset="2"/>
              <a:buChar char="v"/>
              <a:defRPr/>
            </a:pPr>
            <a:r>
              <a:rPr lang="sk-SK" sz="3600" b="1" i="1" dirty="0" smtClean="0">
                <a:latin typeface="Arial" charset="0"/>
              </a:rPr>
              <a:t>SARDÍNIA</a:t>
            </a:r>
          </a:p>
          <a:p>
            <a:pPr eaLnBrk="1" hangingPunct="1">
              <a:buClr>
                <a:srgbClr val="E313BB"/>
              </a:buClr>
              <a:buFont typeface="Wingdings" pitchFamily="2" charset="2"/>
              <a:buChar char="v"/>
              <a:defRPr/>
            </a:pPr>
            <a:r>
              <a:rPr lang="sk-SK" sz="3600" b="1" i="1" dirty="0" smtClean="0">
                <a:latin typeface="Arial" charset="0"/>
              </a:rPr>
              <a:t>KORZIKA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572000" y="2000240"/>
            <a:ext cx="4038600" cy="12525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313BB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sk-SK" sz="3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Rimania</a:t>
            </a:r>
            <a:r>
              <a:rPr kumimoji="0" lang="sk-SK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sk-SK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získali ostrovy: </a:t>
            </a:r>
            <a:endParaRPr kumimoji="0" lang="sk-SK" sz="36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93509">
            <a:off x="1839325" y="4819405"/>
            <a:ext cx="2190750" cy="1643062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037904">
            <a:off x="2978590" y="2663159"/>
            <a:ext cx="1580668" cy="2219322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342610">
            <a:off x="447347" y="3051458"/>
            <a:ext cx="1556346" cy="2652706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k-SK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2.Púnska</a:t>
            </a:r>
            <a:r>
              <a:rPr lang="sk-SK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vojna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dirty="0" smtClean="0">
                <a:latin typeface="Arial" charset="0"/>
              </a:rPr>
              <a:t>Začali ju Kartáginci udalosťami v SAGUTE  (spojenec Ríma). Veliteľ Kartága – 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HANNIBAL</a:t>
            </a:r>
          </a:p>
          <a:p>
            <a:pPr eaLnBrk="1" hangingPunct="1"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dirty="0" smtClean="0">
                <a:latin typeface="Arial" charset="0"/>
              </a:rPr>
              <a:t>porušil mierovú zmluvu a dobyl mesto.</a:t>
            </a:r>
          </a:p>
          <a:p>
            <a:pPr eaLnBrk="1" hangingPunct="1"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dirty="0" smtClean="0">
                <a:latin typeface="Arial" charset="0"/>
              </a:rPr>
              <a:t>Kartágo ho odmietlo vydať, a tak </a:t>
            </a:r>
            <a:r>
              <a:rPr lang="sk-SK" u="sng" dirty="0" smtClean="0">
                <a:latin typeface="Arial" charset="0"/>
              </a:rPr>
              <a:t>vypukla druhá vojna</a:t>
            </a:r>
            <a:r>
              <a:rPr lang="sk-SK" dirty="0" smtClean="0">
                <a:latin typeface="Arial" charset="0"/>
              </a:rPr>
              <a:t>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k-SK" dirty="0" smtClean="0">
              <a:latin typeface="Arial" charset="0"/>
            </a:endParaRPr>
          </a:p>
        </p:txBody>
      </p:sp>
      <p:pic>
        <p:nvPicPr>
          <p:cNvPr id="23557" name="Picture 5" descr="haniba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7353" y="0"/>
            <a:ext cx="1796647" cy="26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4214818"/>
            <a:ext cx="3143240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436492">
            <a:off x="1142976" y="4143380"/>
            <a:ext cx="3425190" cy="246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929066"/>
            <a:ext cx="4299976" cy="27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sk-SK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Udalosti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2.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púnskej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vojny</a:t>
            </a: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714876" cy="4434840"/>
          </a:xfrm>
        </p:spPr>
        <p:txBody>
          <a:bodyPr/>
          <a:lstStyle/>
          <a:p>
            <a:pPr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dirty="0" smtClean="0">
                <a:latin typeface="Arial" charset="0"/>
              </a:rPr>
              <a:t>prechod </a:t>
            </a:r>
            <a:r>
              <a:rPr lang="sk-SK" dirty="0" err="1" smtClean="0">
                <a:latin typeface="Arial" charset="0"/>
              </a:rPr>
              <a:t>Hannibala</a:t>
            </a:r>
            <a:r>
              <a:rPr lang="sk-SK" dirty="0" smtClean="0">
                <a:latin typeface="Arial" charset="0"/>
              </a:rPr>
              <a:t> cez Alpy – dostal sa do </a:t>
            </a:r>
            <a:r>
              <a:rPr lang="sk-SK" dirty="0" err="1" smtClean="0">
                <a:latin typeface="Arial" charset="0"/>
              </a:rPr>
              <a:t>Itálie</a:t>
            </a:r>
            <a:endParaRPr lang="sk-SK" dirty="0" smtClean="0">
              <a:latin typeface="Arial" charset="0"/>
            </a:endParaRPr>
          </a:p>
          <a:p>
            <a:pPr>
              <a:buClr>
                <a:srgbClr val="A4B311"/>
              </a:buClr>
              <a:buNone/>
              <a:defRPr/>
            </a:pPr>
            <a:endParaRPr lang="sk-SK" dirty="0" smtClean="0">
              <a:latin typeface="Arial" charset="0"/>
            </a:endParaRPr>
          </a:p>
          <a:p>
            <a:pPr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dirty="0" smtClean="0">
                <a:latin typeface="Arial" charset="0"/>
              </a:rPr>
              <a:t>202 </a:t>
            </a:r>
            <a:r>
              <a:rPr lang="sk-SK" dirty="0" err="1" smtClean="0">
                <a:latin typeface="Arial" charset="0"/>
              </a:rPr>
              <a:t>pr</a:t>
            </a:r>
            <a:r>
              <a:rPr lang="sk-SK" dirty="0" smtClean="0">
                <a:latin typeface="Arial" charset="0"/>
              </a:rPr>
              <a:t>. Kr. – </a:t>
            </a:r>
            <a:r>
              <a:rPr lang="sk-SK" b="1" dirty="0" smtClean="0">
                <a:latin typeface="Arial" charset="0"/>
              </a:rPr>
              <a:t>bitka pri </a:t>
            </a:r>
            <a:r>
              <a:rPr lang="sk-SK" b="1" dirty="0" err="1" smtClean="0">
                <a:latin typeface="Arial" charset="0"/>
              </a:rPr>
              <a:t>Zame</a:t>
            </a:r>
            <a:r>
              <a:rPr lang="sk-SK" b="1" dirty="0" smtClean="0">
                <a:latin typeface="Arial" charset="0"/>
              </a:rPr>
              <a:t> – </a:t>
            </a:r>
            <a:r>
              <a:rPr lang="sk-SK" b="1" dirty="0" smtClean="0">
                <a:solidFill>
                  <a:srgbClr val="FF0000"/>
                </a:solidFill>
                <a:latin typeface="Arial" charset="0"/>
              </a:rPr>
              <a:t>porážka </a:t>
            </a:r>
            <a:r>
              <a:rPr lang="sk-SK" b="1" dirty="0" err="1" smtClean="0">
                <a:solidFill>
                  <a:srgbClr val="FF0000"/>
                </a:solidFill>
                <a:latin typeface="Arial" charset="0"/>
              </a:rPr>
              <a:t>Hannibala</a:t>
            </a:r>
            <a:endParaRPr lang="sk-SK" b="1" dirty="0" smtClean="0">
              <a:solidFill>
                <a:srgbClr val="FF0000"/>
              </a:solidFill>
              <a:latin typeface="Arial" charset="0"/>
            </a:endParaRPr>
          </a:p>
          <a:p>
            <a:pPr>
              <a:buClr>
                <a:srgbClr val="A4B311"/>
              </a:buClr>
              <a:buFont typeface="Wingdings" pitchFamily="2" charset="2"/>
              <a:buChar char="Ø"/>
              <a:defRPr/>
            </a:pPr>
            <a:endParaRPr lang="sk-SK" dirty="0" smtClean="0">
              <a:latin typeface="Arial" charset="0"/>
            </a:endParaRPr>
          </a:p>
          <a:p>
            <a:pPr>
              <a:buNone/>
              <a:defRPr/>
            </a:pPr>
            <a:endParaRPr lang="sk-SK" dirty="0" smtClean="0">
              <a:latin typeface="Arial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A4B311"/>
              </a:buClr>
              <a:buFont typeface="Wingdings" pitchFamily="2" charset="2"/>
              <a:buChar char="Ø"/>
              <a:defRPr/>
            </a:pPr>
            <a:r>
              <a:rPr lang="sk-SK" dirty="0" err="1" smtClean="0">
                <a:latin typeface="Arial" charset="0"/>
              </a:rPr>
              <a:t>Hannibal</a:t>
            </a:r>
            <a:r>
              <a:rPr lang="sk-SK" dirty="0" smtClean="0">
                <a:latin typeface="Arial" charset="0"/>
              </a:rPr>
              <a:t> v boji použil </a:t>
            </a:r>
            <a:r>
              <a:rPr lang="sk-SK" b="1" dirty="0" smtClean="0">
                <a:latin typeface="Arial" charset="0"/>
              </a:rPr>
              <a:t>bojové slony </a:t>
            </a:r>
            <a:r>
              <a:rPr lang="sk-SK" dirty="0" smtClean="0">
                <a:latin typeface="Arial" charset="0"/>
              </a:rPr>
              <a:t>– psychologický ťah na Rimanov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3224203"/>
            <a:ext cx="2341442" cy="363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990968"/>
            <a:ext cx="2194157" cy="28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</TotalTime>
  <Words>667</Words>
  <Application>Microsoft Office PowerPoint</Application>
  <PresentationFormat>Prezentácia na obrazovke (4:3)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10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31" baseType="lpstr">
      <vt:lpstr>Arial</vt:lpstr>
      <vt:lpstr>Calibri</vt:lpstr>
      <vt:lpstr>Century</vt:lpstr>
      <vt:lpstr>Comic Sans MS</vt:lpstr>
      <vt:lpstr>Constantia</vt:lpstr>
      <vt:lpstr>Courier New</vt:lpstr>
      <vt:lpstr>Curlz MT</vt:lpstr>
      <vt:lpstr>Garamond</vt:lpstr>
      <vt:lpstr>Wingdings</vt:lpstr>
      <vt:lpstr>Wingdings 2</vt:lpstr>
      <vt:lpstr>Tok</vt:lpstr>
      <vt:lpstr>Púnske vojny</vt:lpstr>
      <vt:lpstr>Prečo „púnske“?</vt:lpstr>
      <vt:lpstr>Prezentácia programu PowerPoint</vt:lpstr>
      <vt:lpstr>Príčiny púnskych vojen:</vt:lpstr>
      <vt:lpstr>1.Púnska vojna</vt:lpstr>
      <vt:lpstr>1.Púnska vojna</vt:lpstr>
      <vt:lpstr>Výsledok 1. púnskej vojny:</vt:lpstr>
      <vt:lpstr>2.Púnska vojna</vt:lpstr>
      <vt:lpstr>Udalosti 2. púnskej vojny</vt:lpstr>
      <vt:lpstr>Výsledok 2. púnskej vojny:</vt:lpstr>
      <vt:lpstr>3.Púnska vojna</vt:lpstr>
      <vt:lpstr>Výsledok 3. púnskej vojny</vt:lpstr>
      <vt:lpstr>Dôsledky PÚNSKYCH VOJEN</vt:lpstr>
      <vt:lpstr>Do zošita</vt:lpstr>
      <vt:lpstr>Do zošita</vt:lpstr>
      <vt:lpstr>Do zošita</vt:lpstr>
      <vt:lpstr>Zopakujme si !</vt:lpstr>
      <vt:lpstr>Prezentácia programu PowerPoint</vt:lpstr>
      <vt:lpstr>Prezentácia programu PowerPoint</vt:lpstr>
      <vt:lpstr>Použité zdroje: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Púnske vojny</dc:title>
  <dc:subject>Dejepis</dc:subject>
  <dc:creator>Mgr. Lenka Lenková</dc:creator>
  <cp:keywords>Rím, Kartágo, Púni, Feničania, Hanibal</cp:keywords>
  <cp:lastModifiedBy>MS Vinbarg</cp:lastModifiedBy>
  <cp:revision>72</cp:revision>
  <dcterms:created xsi:type="dcterms:W3CDTF">2005-04-14T13:18:50Z</dcterms:created>
  <dcterms:modified xsi:type="dcterms:W3CDTF">2020-12-15T18:28:50Z</dcterms:modified>
</cp:coreProperties>
</file>