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F1EF-0241-43B8-9CCB-CD01BD80DDA5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265F-384B-400E-9FCF-375827547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Goudy Stout" pitchFamily="18" charset="0"/>
              </a:rPr>
              <a:t>Klasick</a:t>
            </a:r>
            <a:r>
              <a:rPr lang="sk-SK" dirty="0" smtClean="0">
                <a:latin typeface="Goudy Stout" pitchFamily="18" charset="0"/>
              </a:rPr>
              <a:t>é Grécko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6172200"/>
            <a:ext cx="3350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Informal Roman" pitchFamily="66" charset="0"/>
              </a:rPr>
              <a:t>Mgr. </a:t>
            </a:r>
            <a:r>
              <a:rPr lang="en-US" sz="2800" b="1" dirty="0" err="1" smtClean="0">
                <a:latin typeface="Informal Roman" pitchFamily="66" charset="0"/>
              </a:rPr>
              <a:t>Lenka</a:t>
            </a:r>
            <a:r>
              <a:rPr lang="en-US" sz="2800" b="1" dirty="0" smtClean="0">
                <a:latin typeface="Informal Roman" pitchFamily="66" charset="0"/>
              </a:rPr>
              <a:t> </a:t>
            </a:r>
            <a:r>
              <a:rPr lang="en-US" sz="2800" b="1" dirty="0" err="1" smtClean="0">
                <a:latin typeface="Informal Roman" pitchFamily="66" charset="0"/>
              </a:rPr>
              <a:t>Jasenovcov</a:t>
            </a:r>
            <a:r>
              <a:rPr lang="sk-SK" sz="2800" b="1" dirty="0" smtClean="0">
                <a:latin typeface="Informal Roman" pitchFamily="66" charset="0"/>
              </a:rPr>
              <a:t>á</a:t>
            </a:r>
            <a:endParaRPr lang="en-US" sz="2800" b="1" dirty="0">
              <a:latin typeface="Informal Roman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atin typeface="Goudy Stout" pitchFamily="18" charset="0"/>
              </a:rPr>
              <a:t>Grécko-perzské vojny</a:t>
            </a:r>
            <a:endParaRPr lang="en-US" b="1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914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Sú to vojny medzi Gréckom a Perziou, lenže kde je Perzia? </a:t>
            </a:r>
            <a:endParaRPr lang="en-US" sz="2800" dirty="0"/>
          </a:p>
        </p:txBody>
      </p:sp>
      <p:pic>
        <p:nvPicPr>
          <p:cNvPr id="4" name="Picture 3" descr="greP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514600"/>
            <a:ext cx="7315200" cy="4112137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5334000" y="2895600"/>
            <a:ext cx="685800" cy="2057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</a:t>
            </a:r>
          </a:p>
          <a:p>
            <a:pPr algn="ctr"/>
            <a:r>
              <a:rPr lang="sk-SK" dirty="0" smtClean="0"/>
              <a:t>E</a:t>
            </a:r>
          </a:p>
          <a:p>
            <a:pPr algn="ctr"/>
            <a:r>
              <a:rPr lang="sk-SK" dirty="0" smtClean="0"/>
              <a:t>R</a:t>
            </a:r>
          </a:p>
          <a:p>
            <a:pPr algn="ctr"/>
            <a:r>
              <a:rPr lang="sk-SK" dirty="0" smtClean="0"/>
              <a:t>Z</a:t>
            </a:r>
          </a:p>
          <a:p>
            <a:pPr algn="ctr"/>
            <a:r>
              <a:rPr lang="sk-SK" dirty="0" smtClean="0"/>
              <a:t>I</a:t>
            </a:r>
          </a:p>
          <a:p>
            <a:pPr algn="ctr"/>
            <a:r>
              <a:rPr lang="sk-SK" dirty="0"/>
              <a:t>A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429000" y="2743200"/>
            <a:ext cx="6858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G R</a:t>
            </a:r>
          </a:p>
          <a:p>
            <a:pPr algn="ctr"/>
            <a:r>
              <a:rPr lang="sk-SK" dirty="0" smtClean="0"/>
              <a:t>É</a:t>
            </a:r>
          </a:p>
          <a:p>
            <a:pPr algn="ctr"/>
            <a:r>
              <a:rPr lang="sk-SK" dirty="0" smtClean="0"/>
              <a:t>C</a:t>
            </a:r>
          </a:p>
          <a:p>
            <a:pPr algn="ctr"/>
            <a:r>
              <a:rPr lang="sk-SK" dirty="0" smtClean="0"/>
              <a:t>K</a:t>
            </a:r>
          </a:p>
          <a:p>
            <a:pPr algn="ctr"/>
            <a:r>
              <a:rPr lang="sk-SK" dirty="0"/>
              <a:t>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525780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Goudy Stout" pitchFamily="18" charset="0"/>
              </a:rPr>
              <a:t>Vládca </a:t>
            </a:r>
          </a:p>
          <a:p>
            <a:r>
              <a:rPr lang="sk-SK" b="1" dirty="0" smtClean="0">
                <a:latin typeface="Goudy Stout" pitchFamily="18" charset="0"/>
              </a:rPr>
              <a:t>Dareios</a:t>
            </a:r>
            <a:endParaRPr lang="en-US" b="1" dirty="0">
              <a:latin typeface="Goudy Stout" pitchFamily="18" charset="0"/>
            </a:endParaRPr>
          </a:p>
        </p:txBody>
      </p:sp>
      <p:pic>
        <p:nvPicPr>
          <p:cNvPr id="9" name="Picture 8" descr="darei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2362200"/>
            <a:ext cx="2368550" cy="2873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Informal Roman" pitchFamily="66" charset="0"/>
              </a:rPr>
              <a:t>A čo Gréci?</a:t>
            </a:r>
            <a:endParaRPr lang="en-US" b="1" dirty="0"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sk-SK" sz="3600" b="1" dirty="0" smtClean="0">
                <a:latin typeface="Informal Roman" pitchFamily="66" charset="0"/>
              </a:rPr>
              <a:t>V období okolo roku 500 boli nejednotní</a:t>
            </a:r>
          </a:p>
          <a:p>
            <a:r>
              <a:rPr lang="sk-SK" sz="3600" b="1" dirty="0" smtClean="0">
                <a:latin typeface="Informal Roman" pitchFamily="66" charset="0"/>
              </a:rPr>
              <a:t>Je tu vela mestských štátov</a:t>
            </a:r>
          </a:p>
          <a:p>
            <a:r>
              <a:rPr lang="sk-SK" sz="3600" b="1" dirty="0" smtClean="0">
                <a:latin typeface="Informal Roman" pitchFamily="66" charset="0"/>
              </a:rPr>
              <a:t>Gréci nepodporovali vládu jediného vládcu</a:t>
            </a:r>
          </a:p>
          <a:p>
            <a:r>
              <a:rPr lang="sk-SK" sz="3600" b="1" dirty="0" smtClean="0">
                <a:latin typeface="Informal Roman" pitchFamily="66" charset="0"/>
              </a:rPr>
              <a:t>Mali rozvinutú občiansku spoločnost = sloboda, demokracia</a:t>
            </a:r>
          </a:p>
          <a:p>
            <a:r>
              <a:rPr lang="sk-SK" sz="3600" b="1" dirty="0" smtClean="0">
                <a:latin typeface="Informal Roman" pitchFamily="66" charset="0"/>
              </a:rPr>
              <a:t>Boli vzdelaní (Pytagoras, Táles), dobrí bojovníci (Sparta), moreplavci (Atény)</a:t>
            </a:r>
          </a:p>
          <a:p>
            <a:r>
              <a:rPr lang="sk-SK" sz="3600" b="1" dirty="0" smtClean="0">
                <a:latin typeface="Informal Roman" pitchFamily="66" charset="0"/>
              </a:rPr>
              <a:t>Potraviny dovážali cez Malú Áziu od Čierneho mora – jedna z príčin vojny</a:t>
            </a:r>
          </a:p>
          <a:p>
            <a:endParaRPr lang="en-US" sz="3600" b="1" dirty="0">
              <a:latin typeface="Informal Roman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Informal Roman" pitchFamily="66" charset="0"/>
              </a:rPr>
              <a:t>Ako sa to zomlelo?</a:t>
            </a:r>
            <a:endParaRPr lang="en-US" b="1" dirty="0"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Informal Roman" pitchFamily="66" charset="0"/>
              </a:rPr>
              <a:t>Peržania si podmanili vládcov mestských štátov v Malej Ázii , tzv Iónii(Milét, Efez)</a:t>
            </a:r>
          </a:p>
          <a:p>
            <a:r>
              <a:rPr lang="sk-SK" b="1" dirty="0" smtClean="0">
                <a:latin typeface="Informal Roman" pitchFamily="66" charset="0"/>
              </a:rPr>
              <a:t>Iónske povstanie 499 spustilo odpor voči perzskej nadvláde</a:t>
            </a:r>
          </a:p>
          <a:p>
            <a:r>
              <a:rPr lang="sk-SK" b="1" dirty="0" smtClean="0">
                <a:latin typeface="Informal Roman" pitchFamily="66" charset="0"/>
              </a:rPr>
              <a:t>Ióni žiadajú Atény </a:t>
            </a:r>
          </a:p>
          <a:p>
            <a:pPr>
              <a:buNone/>
            </a:pPr>
            <a:r>
              <a:rPr lang="sk-SK" b="1" dirty="0" smtClean="0">
                <a:latin typeface="Informal Roman" pitchFamily="66" charset="0"/>
              </a:rPr>
              <a:t>o pomoc. Tí zabili perzských</a:t>
            </a:r>
          </a:p>
          <a:p>
            <a:pPr>
              <a:buNone/>
            </a:pPr>
            <a:r>
              <a:rPr lang="sk-SK" b="1" dirty="0" smtClean="0">
                <a:latin typeface="Informal Roman" pitchFamily="66" charset="0"/>
              </a:rPr>
              <a:t> poslov a sme vo vojne!</a:t>
            </a:r>
          </a:p>
          <a:p>
            <a:r>
              <a:rPr lang="sk-SK" b="1" dirty="0" smtClean="0">
                <a:latin typeface="Informal Roman" pitchFamily="66" charset="0"/>
              </a:rPr>
              <a:t>Symbol vody a zeme =</a:t>
            </a:r>
          </a:p>
          <a:p>
            <a:pPr>
              <a:buNone/>
            </a:pPr>
            <a:r>
              <a:rPr lang="sk-SK" b="1" dirty="0" smtClean="0">
                <a:latin typeface="Informal Roman" pitchFamily="66" charset="0"/>
              </a:rPr>
              <a:t>kapitulácia</a:t>
            </a:r>
            <a:endParaRPr lang="en-US" b="1" dirty="0">
              <a:latin typeface="Informal Roman" pitchFamily="66" charset="0"/>
            </a:endParaRPr>
          </a:p>
        </p:txBody>
      </p:sp>
      <p:pic>
        <p:nvPicPr>
          <p:cNvPr id="4" name="Picture 3" descr="13247_milet_6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2500" y="3352800"/>
            <a:ext cx="4381500" cy="31108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Informal Roman" pitchFamily="66" charset="0"/>
              </a:rPr>
              <a:t>Maratón a Termopyly</a:t>
            </a:r>
            <a:endParaRPr lang="en-US" b="1" dirty="0"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Bitka pri Maratóne (490 pr.Kr.) – Gréci porazili Peržanov, cca. 42 km </a:t>
            </a:r>
          </a:p>
          <a:p>
            <a:pPr>
              <a:buNone/>
            </a:pPr>
            <a:r>
              <a:rPr lang="sk-SK" dirty="0" smtClean="0"/>
              <a:t>	od Atén, pri mori</a:t>
            </a:r>
            <a:endParaRPr lang="en-US" dirty="0"/>
          </a:p>
        </p:txBody>
      </p:sp>
      <p:pic>
        <p:nvPicPr>
          <p:cNvPr id="4" name="Picture 3" descr="maraton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886200"/>
            <a:ext cx="4394200" cy="2743200"/>
          </a:xfrm>
          <a:prstGeom prst="rect">
            <a:avLst/>
          </a:prstGeom>
        </p:spPr>
      </p:pic>
      <p:pic>
        <p:nvPicPr>
          <p:cNvPr id="5" name="Picture 4" descr="M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5314" y="2514600"/>
            <a:ext cx="4588686" cy="3764371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667000" y="3276600"/>
            <a:ext cx="2133600" cy="838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Zvíťazili sme!</a:t>
            </a:r>
            <a:endParaRPr lang="en-US" b="1" dirty="0"/>
          </a:p>
        </p:txBody>
      </p:sp>
      <p:sp>
        <p:nvSpPr>
          <p:cNvPr id="7" name="Lightning Bolt 6"/>
          <p:cNvSpPr/>
          <p:nvPr/>
        </p:nvSpPr>
        <p:spPr>
          <a:xfrm>
            <a:off x="7467600" y="5029200"/>
            <a:ext cx="381000" cy="3048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5105400" y="3352800"/>
            <a:ext cx="304800" cy="3048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6934200" y="5181600"/>
            <a:ext cx="228600" cy="152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/>
          <a:lstStyle/>
          <a:p>
            <a:r>
              <a:rPr lang="sk-SK" b="1" dirty="0" smtClean="0">
                <a:latin typeface="Informal Roman" pitchFamily="66" charset="0"/>
              </a:rPr>
              <a:t>Bitka pri Termopylách (480 pr.Kr.) – v horskom priesmyku - slávne vítazstvo Grékov, čele stál král Leonidas, zabitý po zrade jedného z vojakov</a:t>
            </a:r>
          </a:p>
          <a:p>
            <a:r>
              <a:rPr lang="sk-SK" b="1" dirty="0" smtClean="0">
                <a:latin typeface="Informal Roman" pitchFamily="66" charset="0"/>
              </a:rPr>
              <a:t>Po vítazných bitkách však nasledovalo plienenie Atén Peržanmi</a:t>
            </a:r>
          </a:p>
          <a:p>
            <a:r>
              <a:rPr lang="sk-SK" b="1" dirty="0" smtClean="0">
                <a:latin typeface="Informal Roman" pitchFamily="66" charset="0"/>
              </a:rPr>
              <a:t>Definitívny mier až v roku 449 pr.Kr.</a:t>
            </a:r>
            <a:endParaRPr lang="en-US" b="1" dirty="0">
              <a:latin typeface="Informal Roman" pitchFamily="66" charset="0"/>
            </a:endParaRPr>
          </a:p>
        </p:txBody>
      </p:sp>
      <p:pic>
        <p:nvPicPr>
          <p:cNvPr id="4" name="Picture 3" descr="leonid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4343400"/>
            <a:ext cx="1561774" cy="1427559"/>
          </a:xfrm>
          <a:prstGeom prst="rect">
            <a:avLst/>
          </a:prstGeom>
        </p:spPr>
      </p:pic>
      <p:pic>
        <p:nvPicPr>
          <p:cNvPr id="5" name="Picture 4" descr="thermopyla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733800"/>
            <a:ext cx="6979760" cy="2819400"/>
          </a:xfrm>
          <a:prstGeom prst="rect">
            <a:avLst/>
          </a:prstGeom>
        </p:spPr>
      </p:pic>
      <p:sp>
        <p:nvSpPr>
          <p:cNvPr id="6" name="Flowchart: Terminator 5"/>
          <p:cNvSpPr/>
          <p:nvPr/>
        </p:nvSpPr>
        <p:spPr>
          <a:xfrm>
            <a:off x="7391400" y="5791200"/>
            <a:ext cx="12954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MŇAM!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Klasické Grécko</vt:lpstr>
      <vt:lpstr>Grécko-perzské vojny</vt:lpstr>
      <vt:lpstr>A čo Gréci?</vt:lpstr>
      <vt:lpstr>Ako sa to zomlelo?</vt:lpstr>
      <vt:lpstr>Maratón a Termopyly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Klasické Grécko</dc:title>
  <dc:creator>T410</dc:creator>
  <cp:lastModifiedBy>T410</cp:lastModifiedBy>
  <cp:revision>14</cp:revision>
  <dcterms:created xsi:type="dcterms:W3CDTF">2015-11-24T20:43:28Z</dcterms:created>
  <dcterms:modified xsi:type="dcterms:W3CDTF">2015-11-24T22:04:33Z</dcterms:modified>
</cp:coreProperties>
</file>