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890A-4E98-446F-AEA5-755C7A72BDB4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CF95-3AF5-4162-83FD-216B124EC6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113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890A-4E98-446F-AEA5-755C7A72BDB4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CF95-3AF5-4162-83FD-216B124EC6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431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890A-4E98-446F-AEA5-755C7A72BDB4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CF95-3AF5-4162-83FD-216B124EC642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4264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890A-4E98-446F-AEA5-755C7A72BDB4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CF95-3AF5-4162-83FD-216B124EC6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3299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890A-4E98-446F-AEA5-755C7A72BDB4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CF95-3AF5-4162-83FD-216B124EC642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4202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890A-4E98-446F-AEA5-755C7A72BDB4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CF95-3AF5-4162-83FD-216B124EC6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3143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890A-4E98-446F-AEA5-755C7A72BDB4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CF95-3AF5-4162-83FD-216B124EC6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9575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890A-4E98-446F-AEA5-755C7A72BDB4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CF95-3AF5-4162-83FD-216B124EC6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812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890A-4E98-446F-AEA5-755C7A72BDB4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CF95-3AF5-4162-83FD-216B124EC6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364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890A-4E98-446F-AEA5-755C7A72BDB4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CF95-3AF5-4162-83FD-216B124EC6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877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890A-4E98-446F-AEA5-755C7A72BDB4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CF95-3AF5-4162-83FD-216B124EC6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0793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890A-4E98-446F-AEA5-755C7A72BDB4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CF95-3AF5-4162-83FD-216B124EC6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657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890A-4E98-446F-AEA5-755C7A72BDB4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CF95-3AF5-4162-83FD-216B124EC6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847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890A-4E98-446F-AEA5-755C7A72BDB4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CF95-3AF5-4162-83FD-216B124EC6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494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890A-4E98-446F-AEA5-755C7A72BDB4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CF95-3AF5-4162-83FD-216B124EC6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497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890A-4E98-446F-AEA5-755C7A72BDB4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CF95-3AF5-4162-83FD-216B124EC6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51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4890A-4E98-446F-AEA5-755C7A72BDB4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965CF95-3AF5-4162-83FD-216B124EC6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227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žena, muž, stojaci, šaty&#10;&#10;Automaticky generovaný popis">
            <a:extLst>
              <a:ext uri="{FF2B5EF4-FFF2-40B4-BE49-F238E27FC236}">
                <a16:creationId xmlns:a16="http://schemas.microsoft.com/office/drawing/2014/main" xmlns="" id="{1152DB50-3A60-4991-B45B-F970BD87A4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3006" r="-1" b="45187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362A957-EB02-4813-82C6-C5356C51B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r>
              <a:rPr lang="sk-SK" sz="4800"/>
              <a:t>Misionári Konštantín a Metod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D192C99F-C979-4F65-801D-3D2D8F65ED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153" y="5542006"/>
            <a:ext cx="4079721" cy="1096901"/>
          </a:xfrm>
        </p:spPr>
        <p:txBody>
          <a:bodyPr>
            <a:normAutofit/>
          </a:bodyPr>
          <a:lstStyle/>
          <a:p>
            <a:r>
              <a:rPr lang="sk-SK" sz="1600" dirty="0"/>
              <a:t>Mgr. Tomáš Takáč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57C1A16-B8AB-4D99-A195-A38F556A6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F8A9B20B-D1DD-4573-B5EC-558029519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xmlns="" id="{66D61E08-70C3-48D8-BEA0-787111DC3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xmlns="" id="{FC55298F-0AE5-478E-AD2B-03C2614C5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xmlns="" id="{C180E4EA-0B63-4779-A895-7E90E7108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xmlns="" id="{CEE01D9D-3DE8-4EED-B0D3-8F3C79CC7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xmlns="" id="{89AF5CE9-607F-43F4-8983-DCD6DA40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xmlns="" id="{6EEA2DBD-9E1E-4521-8C01-F32AD18A89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xmlns="" id="{15BBD2C1-BA9B-46A9-A27A-33498B169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4144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7AF10AD9-171D-4226-8926-56B6567C4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186" y="774239"/>
            <a:ext cx="4689944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Rastislav chcel dokončiť kristianizáciu svojej krajiny.</a:t>
            </a:r>
          </a:p>
          <a:p>
            <a:pPr>
              <a:lnSpc>
                <a:spcPct val="90000"/>
              </a:lnSpc>
            </a:pPr>
            <a:r>
              <a:rPr lang="sk-SK" sz="2000" dirty="0">
                <a:solidFill>
                  <a:schemeClr val="tx1"/>
                </a:solidFill>
              </a:rPr>
              <a:t>Kresťanstvo šírili hlavne franský kňazi a to chcel zmeniť.</a:t>
            </a:r>
          </a:p>
          <a:p>
            <a:pPr>
              <a:lnSpc>
                <a:spcPct val="90000"/>
              </a:lnSpc>
            </a:pPr>
            <a:r>
              <a:rPr lang="sk-SK" sz="2000" dirty="0">
                <a:solidFill>
                  <a:schemeClr val="tx1"/>
                </a:solidFill>
              </a:rPr>
              <a:t>Chcel vytvoriť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vlastnú cirkevnú organizáciu.</a:t>
            </a:r>
          </a:p>
          <a:p>
            <a:pPr>
              <a:lnSpc>
                <a:spcPct val="90000"/>
              </a:lnSpc>
            </a:pPr>
            <a:r>
              <a:rPr lang="sk-SK" sz="2000" dirty="0">
                <a:solidFill>
                  <a:schemeClr val="tx1"/>
                </a:solidFill>
              </a:rPr>
              <a:t>Najprv požiadal rímskeho pápeža, ten mu ale nevyhovel.</a:t>
            </a:r>
          </a:p>
          <a:p>
            <a:pPr>
              <a:lnSpc>
                <a:spcPct val="90000"/>
              </a:lnSpc>
            </a:pP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862 sa obrátil na byzantského cisára Michala III</a:t>
            </a:r>
            <a:r>
              <a:rPr lang="sk-SK" sz="2000" dirty="0">
                <a:solidFill>
                  <a:schemeClr val="tx1"/>
                </a:solidFill>
              </a:rPr>
              <a:t>., aby mu poslal učiteľa, ktorý by učil v domácom jazyku.</a:t>
            </a:r>
          </a:p>
        </p:txBody>
      </p:sp>
      <p:pic>
        <p:nvPicPr>
          <p:cNvPr id="5" name="Obrázok 4" descr="Obrázok, na ktorom je text, mapa&#10;&#10;Automaticky generovaný popis">
            <a:extLst>
              <a:ext uri="{FF2B5EF4-FFF2-40B4-BE49-F238E27FC236}">
                <a16:creationId xmlns:a16="http://schemas.microsoft.com/office/drawing/2014/main" xmlns="" id="{70D3E898-2BA0-4335-9026-E8AF83AB36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" r="22321" b="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Obrázok 6" descr="Obrázok, na ktorom je minca, objekt&#10;&#10;Automaticky generovaný popis">
            <a:extLst>
              <a:ext uri="{FF2B5EF4-FFF2-40B4-BE49-F238E27FC236}">
                <a16:creationId xmlns:a16="http://schemas.microsoft.com/office/drawing/2014/main" xmlns="" id="{1800617F-BF4B-4CBE-97A6-98ACB2A09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604" y="4736722"/>
            <a:ext cx="6990376" cy="21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vonkajšie, osoba, stojaci, muž&#10;&#10;Automaticky generovaný popis">
            <a:extLst>
              <a:ext uri="{FF2B5EF4-FFF2-40B4-BE49-F238E27FC236}">
                <a16:creationId xmlns:a16="http://schemas.microsoft.com/office/drawing/2014/main" xmlns="" id="{E47447B3-CB5D-43BB-8FCF-2D0625BE96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9CD6CC6-81AC-4E94-8FCD-BCE6EDC6B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72" y="570940"/>
            <a:ext cx="4502261" cy="4113602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Roku 863 vyslal Michal III. Na Veľkú Moravu misiu.</a:t>
            </a:r>
          </a:p>
          <a:p>
            <a:r>
              <a:rPr lang="sk-SK" sz="2000" dirty="0">
                <a:solidFill>
                  <a:schemeClr val="tx1"/>
                </a:solidFill>
              </a:rPr>
              <a:t>Misiu viedli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solúnsky bratia Konštantín filozof a Metod.</a:t>
            </a:r>
          </a:p>
          <a:p>
            <a:r>
              <a:rPr lang="sk-SK" sz="2000" dirty="0">
                <a:solidFill>
                  <a:schemeClr val="tx1"/>
                </a:solidFill>
              </a:rPr>
              <a:t>Hoci boli Gréci, ovládali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macedónske nárečie.</a:t>
            </a:r>
          </a:p>
          <a:p>
            <a:r>
              <a:rPr lang="sk-SK" sz="2000" dirty="0">
                <a:solidFill>
                  <a:schemeClr val="tx1"/>
                </a:solidFill>
              </a:rPr>
              <a:t>Konštantín zostavil prvé slovanské písmo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hlaholiku.</a:t>
            </a:r>
          </a:p>
          <a:p>
            <a:r>
              <a:rPr lang="sk-SK" sz="2000" dirty="0">
                <a:solidFill>
                  <a:schemeClr val="tx1"/>
                </a:solidFill>
              </a:rPr>
              <a:t>Do slovanského bohoslužobného jazyka preložil omšové knihy a modlitby.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Obrázok 6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A9B0168F-BAFD-42B0-8D13-1E7A0E8FD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31" y="4684542"/>
            <a:ext cx="5581650" cy="219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58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2F04754-A12C-4E24-843A-663DF6948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vonkajšie, budova, sedenie, hodiny&#10;&#10;Automaticky generovaný popis">
            <a:extLst>
              <a:ext uri="{FF2B5EF4-FFF2-40B4-BE49-F238E27FC236}">
                <a16:creationId xmlns:a16="http://schemas.microsoft.com/office/drawing/2014/main" xmlns="" id="{252ED4C2-7C0F-4E65-A8A1-B36D7D057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"/>
            <a:ext cx="12192000" cy="6855637"/>
          </a:xfrm>
        </p:spPr>
      </p:pic>
    </p:spTree>
    <p:extLst>
      <p:ext uri="{BB962C8B-B14F-4D97-AF65-F5344CB8AC3E}">
        <p14:creationId xmlns:p14="http://schemas.microsoft.com/office/powerpoint/2010/main" val="1475197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3141E71-474C-44F3-849C-7CFA85DCA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18" y="1527312"/>
            <a:ext cx="4525286" cy="61887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000" dirty="0">
                <a:solidFill>
                  <a:schemeClr val="tx1"/>
                </a:solidFill>
              </a:rPr>
              <a:t>Založili aj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učilište, </a:t>
            </a:r>
            <a:r>
              <a:rPr lang="sk-SK" sz="2000" dirty="0">
                <a:solidFill>
                  <a:schemeClr val="tx1"/>
                </a:solidFill>
              </a:rPr>
              <a:t>v ktorom vychovávali učeníkov a nástupcov.</a:t>
            </a:r>
          </a:p>
          <a:p>
            <a:pPr>
              <a:lnSpc>
                <a:spcPct val="90000"/>
              </a:lnSpc>
            </a:pPr>
            <a:r>
              <a:rPr lang="sk-SK" sz="2000" dirty="0">
                <a:solidFill>
                  <a:schemeClr val="tx1"/>
                </a:solidFill>
              </a:rPr>
              <a:t>Vybrali sa do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Benátok</a:t>
            </a:r>
            <a:r>
              <a:rPr lang="sk-SK" sz="2000" dirty="0">
                <a:solidFill>
                  <a:schemeClr val="tx1"/>
                </a:solidFill>
              </a:rPr>
              <a:t>, zastavili sa aj u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Pribinovho syna </a:t>
            </a:r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Koceľa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 v </a:t>
            </a:r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Blatnohrade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.</a:t>
            </a:r>
          </a:p>
          <a:p>
            <a:pPr>
              <a:lnSpc>
                <a:spcPct val="90000"/>
              </a:lnSpc>
            </a:pP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867 sa uskutočnila v Benátkach dišputa s tzv. </a:t>
            </a:r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trojjazyčníkmi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.</a:t>
            </a:r>
          </a:p>
          <a:p>
            <a:pPr>
              <a:lnSpc>
                <a:spcPct val="90000"/>
              </a:lnSpc>
            </a:pPr>
            <a:r>
              <a:rPr lang="sk-SK" sz="2000" dirty="0">
                <a:solidFill>
                  <a:schemeClr val="tx1"/>
                </a:solidFill>
              </a:rPr>
              <a:t>Tí tvrdili, že božie slovo sa môže hlásať iba latinsky, hebrejsky a grécky.</a:t>
            </a:r>
          </a:p>
          <a:p>
            <a:pPr>
              <a:lnSpc>
                <a:spcPct val="90000"/>
              </a:lnSpc>
            </a:pPr>
            <a:r>
              <a:rPr lang="sk-SK" sz="2000" dirty="0">
                <a:solidFill>
                  <a:schemeClr val="tx1"/>
                </a:solidFill>
              </a:rPr>
              <a:t>Prijal ich pápež </a:t>
            </a:r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Hadrián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 II.</a:t>
            </a:r>
          </a:p>
          <a:p>
            <a:pPr>
              <a:lnSpc>
                <a:spcPct val="90000"/>
              </a:lnSpc>
            </a:pP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Pápež schválil slovanské bohoslužobné knihy a vysvätil Metoda za kňaza.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Obrázok 4" descr="Obrázok, na ktorom je budova, stôl, jedlo, sedenie&#10;&#10;Automaticky generovaný popis">
            <a:extLst>
              <a:ext uri="{FF2B5EF4-FFF2-40B4-BE49-F238E27FC236}">
                <a16:creationId xmlns:a16="http://schemas.microsoft.com/office/drawing/2014/main" xmlns="" id="{0F9BCCEF-F204-49EF-A1B5-1ACC556269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5" r="12856" b="-1"/>
          <a:stretch/>
        </p:blipFill>
        <p:spPr>
          <a:xfrm>
            <a:off x="3461020" y="-38284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5283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428FF30-CFA9-4B70-9E49-F207B7B34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4717" y="3676894"/>
            <a:ext cx="6188969" cy="3880773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868</a:t>
            </a:r>
            <a:r>
              <a:rPr lang="sk-SK" sz="2000" dirty="0">
                <a:solidFill>
                  <a:schemeClr val="tx1"/>
                </a:solidFill>
              </a:rPr>
              <a:t> Konštantín v Ríme ochorel a zomrel.</a:t>
            </a:r>
          </a:p>
          <a:p>
            <a:r>
              <a:rPr lang="sk-SK" sz="2000" dirty="0">
                <a:solidFill>
                  <a:schemeClr val="tx1"/>
                </a:solidFill>
              </a:rPr>
              <a:t>Pred smrťou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prijal meno Cyril.</a:t>
            </a:r>
          </a:p>
          <a:p>
            <a:r>
              <a:rPr lang="sk-SK" sz="2000" dirty="0">
                <a:solidFill>
                  <a:schemeClr val="tx1"/>
                </a:solidFill>
              </a:rPr>
              <a:t>Pápež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vysvätil Metoda v Ríme za arcibiskupa.</a:t>
            </a:r>
          </a:p>
          <a:p>
            <a:r>
              <a:rPr lang="sk-SK" sz="2000" dirty="0">
                <a:solidFill>
                  <a:schemeClr val="tx1"/>
                </a:solidFill>
              </a:rPr>
              <a:t>Metod dokončil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preklad biblických textov do slovanského jazyka.</a:t>
            </a:r>
          </a:p>
          <a:p>
            <a:r>
              <a:rPr lang="sk-SK" sz="2000" dirty="0">
                <a:solidFill>
                  <a:schemeClr val="tx1"/>
                </a:solidFill>
              </a:rPr>
              <a:t>Život mu strpčoval nitriansky biskup </a:t>
            </a:r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Wiching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.</a:t>
            </a:r>
          </a:p>
          <a:p>
            <a:r>
              <a:rPr lang="sk-SK" sz="2000" dirty="0">
                <a:solidFill>
                  <a:schemeClr val="tx1"/>
                </a:solidFill>
              </a:rPr>
              <a:t>V roku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885 Metod zomrel.</a:t>
            </a:r>
          </a:p>
        </p:txBody>
      </p:sp>
      <p:pic>
        <p:nvPicPr>
          <p:cNvPr id="5" name="Obrázok 4" descr="Obrázok, na ktorom je vnútri, stôl, hodiny, staré&#10;&#10;Automaticky generovaný popis">
            <a:extLst>
              <a:ext uri="{FF2B5EF4-FFF2-40B4-BE49-F238E27FC236}">
                <a16:creationId xmlns:a16="http://schemas.microsoft.com/office/drawing/2014/main" xmlns="" id="{2D18A8E0-9611-4C28-8B1B-3E4923DB5D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6" r="27437" b="-2"/>
          <a:stretch/>
        </p:blipFill>
        <p:spPr>
          <a:xfrm>
            <a:off x="7063409" y="0"/>
            <a:ext cx="5128591" cy="3676894"/>
          </a:xfrm>
          <a:prstGeom prst="rect">
            <a:avLst/>
          </a:prstGeom>
        </p:spPr>
      </p:pic>
      <p:pic>
        <p:nvPicPr>
          <p:cNvPr id="7" name="Obrázok 6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361B13E9-9EF2-46D5-A6C5-B8485D53E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40857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81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C2B26EE2-8428-428C-AF12-00560FEED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26" y="753819"/>
            <a:ext cx="8596668" cy="3880773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</a:rPr>
              <a:t>Po Metodovej smrti bola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slovanská bohoslužba zakázaná.</a:t>
            </a:r>
          </a:p>
          <a:p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Metodových žiakov z krajiny vyhnali.</a:t>
            </a:r>
          </a:p>
          <a:p>
            <a:r>
              <a:rPr lang="sk-SK" sz="2000" dirty="0">
                <a:solidFill>
                  <a:schemeClr val="tx1"/>
                </a:solidFill>
              </a:rPr>
              <a:t>Tí našli útočisko na Balkáne</a:t>
            </a:r>
          </a:p>
          <a:p>
            <a:r>
              <a:rPr lang="sk-SK" sz="2000" dirty="0">
                <a:solidFill>
                  <a:schemeClr val="tx1"/>
                </a:solidFill>
              </a:rPr>
              <a:t>Upravili hlaholiku na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cyriliku. (dnešná azbuka)</a:t>
            </a:r>
          </a:p>
        </p:txBody>
      </p:sp>
      <p:pic>
        <p:nvPicPr>
          <p:cNvPr id="5" name="Obrázok 4" descr="Obrázok, na ktorom je objekt, hodiny&#10;&#10;Automaticky generovaný popis">
            <a:extLst>
              <a:ext uri="{FF2B5EF4-FFF2-40B4-BE49-F238E27FC236}">
                <a16:creationId xmlns:a16="http://schemas.microsoft.com/office/drawing/2014/main" xmlns="" id="{D963BBE4-0919-42E4-8395-CCD46A2D5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04" y="3953022"/>
            <a:ext cx="12234204" cy="2904978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EF9A2663-1081-44BB-A2EE-37948A408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4876800" cy="38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7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D35EB17-54FA-4D5E-8694-D4682E341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text, noviny&#10;&#10;Automaticky generovaný popis">
            <a:extLst>
              <a:ext uri="{FF2B5EF4-FFF2-40B4-BE49-F238E27FC236}">
                <a16:creationId xmlns:a16="http://schemas.microsoft.com/office/drawing/2014/main" xmlns="" id="{68076A8F-8BFC-452E-BCEE-16A4AA6666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9" y="559679"/>
            <a:ext cx="10114671" cy="5688721"/>
          </a:xfrm>
        </p:spPr>
      </p:pic>
    </p:spTree>
    <p:extLst>
      <p:ext uri="{BB962C8B-B14F-4D97-AF65-F5344CB8AC3E}">
        <p14:creationId xmlns:p14="http://schemas.microsoft.com/office/powerpoint/2010/main" val="2477979911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249</Words>
  <Application>Microsoft Office PowerPoint</Application>
  <PresentationFormat>Širokouhlá</PresentationFormat>
  <Paragraphs>28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Fazeta</vt:lpstr>
      <vt:lpstr>Misionári Konštantín a Metod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Misionári Konštantín a Metod</dc:title>
  <dc:creator>takac.tomas1863@gmail.com</dc:creator>
  <cp:lastModifiedBy>MS Vinbarg</cp:lastModifiedBy>
  <cp:revision>5</cp:revision>
  <dcterms:created xsi:type="dcterms:W3CDTF">2020-08-20T11:20:30Z</dcterms:created>
  <dcterms:modified xsi:type="dcterms:W3CDTF">2021-09-22T18:57:49Z</dcterms:modified>
</cp:coreProperties>
</file>