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F91C86F-C101-44AB-8C61-EA246C2FC975}" type="datetimeFigureOut">
              <a:rPr lang="sk-SK" smtClean="0"/>
              <a:t>25. 10. 2020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B7B8833-56D0-45CC-A5F7-C750DCC677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C86F-C101-44AB-8C61-EA246C2FC975}" type="datetimeFigureOut">
              <a:rPr lang="sk-SK" smtClean="0"/>
              <a:t>25. 10. 2020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8833-56D0-45CC-A5F7-C750DCC677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C86F-C101-44AB-8C61-EA246C2FC975}" type="datetimeFigureOut">
              <a:rPr lang="sk-SK" smtClean="0"/>
              <a:t>25. 10. 2020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8833-56D0-45CC-A5F7-C750DCC677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C86F-C101-44AB-8C61-EA246C2FC975}" type="datetimeFigureOut">
              <a:rPr lang="sk-SK" smtClean="0"/>
              <a:t>25. 10. 2020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8833-56D0-45CC-A5F7-C750DCC677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C86F-C101-44AB-8C61-EA246C2FC975}" type="datetimeFigureOut">
              <a:rPr lang="sk-SK" smtClean="0"/>
              <a:t>25. 10. 2020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8833-56D0-45CC-A5F7-C750DCC677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C86F-C101-44AB-8C61-EA246C2FC975}" type="datetimeFigureOut">
              <a:rPr lang="sk-SK" smtClean="0"/>
              <a:t>25. 10. 2020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8833-56D0-45CC-A5F7-C750DCC677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91C86F-C101-44AB-8C61-EA246C2FC975}" type="datetimeFigureOut">
              <a:rPr lang="sk-SK" smtClean="0"/>
              <a:t>25. 10. 2020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7B8833-56D0-45CC-A5F7-C750DCC67790}" type="slidenum">
              <a:rPr lang="sk-SK" smtClean="0"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F91C86F-C101-44AB-8C61-EA246C2FC975}" type="datetimeFigureOut">
              <a:rPr lang="sk-SK" smtClean="0"/>
              <a:t>25. 10. 2020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B7B8833-56D0-45CC-A5F7-C750DCC677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C86F-C101-44AB-8C61-EA246C2FC975}" type="datetimeFigureOut">
              <a:rPr lang="sk-SK" smtClean="0"/>
              <a:t>25. 10. 2020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8833-56D0-45CC-A5F7-C750DCC677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C86F-C101-44AB-8C61-EA246C2FC975}" type="datetimeFigureOut">
              <a:rPr lang="sk-SK" smtClean="0"/>
              <a:t>25. 10. 2020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8833-56D0-45CC-A5F7-C750DCC677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C86F-C101-44AB-8C61-EA246C2FC975}" type="datetimeFigureOut">
              <a:rPr lang="sk-SK" smtClean="0"/>
              <a:t>25. 10. 2020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8833-56D0-45CC-A5F7-C750DCC677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F91C86F-C101-44AB-8C61-EA246C2FC975}" type="datetimeFigureOut">
              <a:rPr lang="sk-SK" smtClean="0"/>
              <a:t>25. 10. 2020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B7B8833-56D0-45CC-A5F7-C750DCC67790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sk-SK" sz="6600" b="0" i="0" spc="100" baseline="0" dirty="0" smtClean="0">
                <a:solidFill>
                  <a:schemeClr val="tx1"/>
                </a:solidFill>
                <a:latin typeface="Corbel"/>
                <a:ea typeface="+mj-ea"/>
                <a:cs typeface="+mj-cs"/>
              </a:rPr>
              <a:t>Otčenáš</a:t>
            </a:r>
            <a:endParaRPr lang="sk-SK" sz="6600" b="0" i="0" spc="100" baseline="0" dirty="0">
              <a:solidFill>
                <a:schemeClr val="tx1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3600" b="0" i="0" spc="200" baseline="0" dirty="0" smtClean="0">
                <a:solidFill>
                  <a:schemeClr val="tx1"/>
                </a:solidFill>
              </a:rPr>
              <a:t>Modlitba Pánova</a:t>
            </a:r>
            <a:endParaRPr lang="sk-SK" sz="3600" b="0" i="0" spc="2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4929198"/>
            <a:ext cx="8156448" cy="777240"/>
          </a:xfrm>
        </p:spPr>
        <p:txBody>
          <a:bodyPr/>
          <a:lstStyle/>
          <a:p>
            <a:r>
              <a:rPr lang="sk-SK" altLang="sk-SK" dirty="0" smtClean="0"/>
              <a:t>Príď </a:t>
            </a:r>
            <a:r>
              <a:rPr lang="sk-SK" altLang="sk-SK" dirty="0"/>
              <a:t>kráľovstvo Tvoje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14348" y="3714752"/>
            <a:ext cx="5718048" cy="977486"/>
          </a:xfrm>
        </p:spPr>
        <p:txBody>
          <a:bodyPr>
            <a:normAutofit/>
          </a:bodyPr>
          <a:lstStyle/>
          <a:p>
            <a:r>
              <a:rPr lang="sk-SK" sz="3200" dirty="0" smtClean="0"/>
              <a:t>2. prosba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xmlns="" val="104505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to znamená?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4000" dirty="0"/>
              <a:t>Kráľovstvo Božie prichádza iste samo od seba aj bez nášho </a:t>
            </a:r>
            <a:r>
              <a:rPr lang="pl-PL" sz="4000" dirty="0"/>
              <a:t>modlenia, ale my prosíme v tejto prosbe, aby prišlo aj k nám.</a:t>
            </a:r>
            <a:endParaRPr lang="sk-SK" sz="4000" dirty="0"/>
          </a:p>
        </p:txBody>
      </p:sp>
      <p:pic>
        <p:nvPicPr>
          <p:cNvPr id="8200" name="Picture 8" descr="http://stpaulsouthington.weebly.com/uploads/2/3/7/8/23783850/24217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EF5D4"/>
              </a:clrFrom>
              <a:clrTo>
                <a:srgbClr val="FEF5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72187" y="3995737"/>
            <a:ext cx="1190625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713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6050" y="428604"/>
            <a:ext cx="4000528" cy="1066800"/>
          </a:xfrm>
        </p:spPr>
        <p:txBody>
          <a:bodyPr/>
          <a:lstStyle/>
          <a:p>
            <a:r>
              <a:rPr lang="sk-SK" dirty="0"/>
              <a:t>Ako sa to deje?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-142908" y="1428736"/>
            <a:ext cx="5286412" cy="4023360"/>
          </a:xfrm>
        </p:spPr>
        <p:txBody>
          <a:bodyPr>
            <a:noAutofit/>
          </a:bodyPr>
          <a:lstStyle/>
          <a:p>
            <a:r>
              <a:rPr lang="sk-SK" sz="4000" dirty="0"/>
              <a:t>Keď nám Otec nebeský dáva svojho Ducha Svätého, aby sme Jeho svätému slovu prostredníctvom Jeho milosti verili </a:t>
            </a:r>
            <a:r>
              <a:rPr lang="pl-PL" sz="4000" dirty="0"/>
              <a:t>a pobožne žili tu časne a tam večne.</a:t>
            </a:r>
            <a:endParaRPr lang="sk-SK" sz="4000" dirty="0"/>
          </a:p>
        </p:txBody>
      </p:sp>
      <p:pic>
        <p:nvPicPr>
          <p:cNvPr id="9220" name="Picture 4" descr="The Kingdom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8180" y="1127417"/>
            <a:ext cx="383542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101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4572008"/>
            <a:ext cx="5829300" cy="1800199"/>
          </a:xfrm>
        </p:spPr>
        <p:txBody>
          <a:bodyPr>
            <a:normAutofit fontScale="90000"/>
          </a:bodyPr>
          <a:lstStyle/>
          <a:p>
            <a:r>
              <a:rPr lang="sk-SK" altLang="sk-SK" dirty="0" smtClean="0"/>
              <a:t>Buď v</a:t>
            </a:r>
            <a:r>
              <a:rPr lang="pl-PL" sz="5000" dirty="0" smtClean="0"/>
              <a:t>ôľa </a:t>
            </a:r>
            <a:r>
              <a:rPr lang="pl-PL" sz="5000" dirty="0"/>
              <a:t>Tvoja </a:t>
            </a:r>
            <a:r>
              <a:rPr lang="pl-PL" sz="5000" dirty="0" smtClean="0"/>
              <a:t/>
            </a:r>
            <a:br>
              <a:rPr lang="pl-PL" sz="5000" dirty="0" smtClean="0"/>
            </a:br>
            <a:r>
              <a:rPr lang="pl-PL" sz="5000" dirty="0" smtClean="0"/>
              <a:t>ako </a:t>
            </a:r>
            <a:r>
              <a:rPr lang="pl-PL" sz="5000" dirty="0"/>
              <a:t>v nebi, </a:t>
            </a:r>
            <a:r>
              <a:rPr lang="pl-PL" sz="5000" dirty="0" smtClean="0"/>
              <a:t>tak </a:t>
            </a:r>
            <a:r>
              <a:rPr lang="pl-PL" sz="5000" dirty="0"/>
              <a:t>i na zemi</a:t>
            </a:r>
            <a:r>
              <a:rPr lang="pl-PL" sz="5000" dirty="0" smtClean="0"/>
              <a:t>!</a:t>
            </a:r>
            <a:endParaRPr lang="sk-SK" sz="50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3. prosba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xmlns="" val="401341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4643470" cy="1143000"/>
          </a:xfrm>
        </p:spPr>
        <p:txBody>
          <a:bodyPr/>
          <a:lstStyle/>
          <a:p>
            <a:r>
              <a:rPr lang="sk-SK" dirty="0" smtClean="0"/>
              <a:t>Čo </a:t>
            </a:r>
            <a:r>
              <a:rPr lang="sk-SK" dirty="0"/>
              <a:t>to znamená?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535785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4000" dirty="0"/>
              <a:t>Dobrá a milostivá vôľa Božia deje sa isteže i bez nášho </a:t>
            </a:r>
            <a:r>
              <a:rPr lang="pl-PL" sz="4000" dirty="0"/>
              <a:t>modlenia, ale my prosíme v tejto prosbe, aby sa diala i pri nás.</a:t>
            </a:r>
            <a:endParaRPr lang="sk-SK" sz="4000" dirty="0"/>
          </a:p>
        </p:txBody>
      </p:sp>
      <p:pic>
        <p:nvPicPr>
          <p:cNvPr id="3074" name="Picture 2" descr="http://i1207.photobucket.com/albums/bb461/sevenfloor/osare_sempre_venti_contrari_DAnnunzio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2" t="4767" r="19608"/>
          <a:stretch/>
        </p:blipFill>
        <p:spPr bwMode="auto">
          <a:xfrm>
            <a:off x="5682543" y="765498"/>
            <a:ext cx="2836477" cy="522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357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14412" y="500042"/>
            <a:ext cx="3929090" cy="1143000"/>
          </a:xfrm>
        </p:spPr>
        <p:txBody>
          <a:bodyPr>
            <a:normAutofit/>
          </a:bodyPr>
          <a:lstStyle/>
          <a:p>
            <a:r>
              <a:rPr lang="sk-SK" dirty="0"/>
              <a:t>Ako sa to deje?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857488" y="214290"/>
            <a:ext cx="6643733" cy="58681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4000" dirty="0" smtClean="0"/>
              <a:t>   Keď </a:t>
            </a:r>
            <a:r>
              <a:rPr lang="sk-SK" sz="4000" dirty="0"/>
              <a:t>Boh ruší a znemožňuje každú zlú radu a vôľu, ako je vôľa diabla, sveta a nášho tela, ktorá nám nedovoľuje Božie meno posväcovať a Jeho kráľovstvu k nám prichádzať, ale nás posilňuje a pevne zachováva vo svojom slove a viere až do konca života. To je Jeho milostivá a dobrá vôľa.</a:t>
            </a:r>
          </a:p>
        </p:txBody>
      </p:sp>
      <p:pic>
        <p:nvPicPr>
          <p:cNvPr id="4098" name="Picture 2" descr="https://encrypted-tbn3.gstatic.com/images?q=tbn:ANd9GcTmTTut7F-rypCt8TU_mfs_fCfl1Yn9Gvj2YpEmlLdUiFw1aFyr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37" r="19066"/>
          <a:stretch/>
        </p:blipFill>
        <p:spPr bwMode="auto">
          <a:xfrm>
            <a:off x="0" y="1643050"/>
            <a:ext cx="2931885" cy="486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910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4429132"/>
            <a:ext cx="5829300" cy="1800199"/>
          </a:xfrm>
        </p:spPr>
        <p:txBody>
          <a:bodyPr>
            <a:normAutofit fontScale="90000"/>
          </a:bodyPr>
          <a:lstStyle/>
          <a:p>
            <a:r>
              <a:rPr lang="sk-SK" altLang="sk-SK" dirty="0" smtClean="0"/>
              <a:t>Chlieb </a:t>
            </a:r>
            <a:r>
              <a:rPr lang="sk-SK" altLang="sk-SK" sz="5000" dirty="0"/>
              <a:t>náš každodenný </a:t>
            </a:r>
            <a:r>
              <a:rPr lang="sk-SK" altLang="sk-SK" sz="5000" dirty="0" smtClean="0"/>
              <a:t/>
            </a:r>
            <a:br>
              <a:rPr lang="sk-SK" altLang="sk-SK" sz="5000" dirty="0" smtClean="0"/>
            </a:br>
            <a:r>
              <a:rPr lang="sk-SK" altLang="sk-SK" sz="5000" dirty="0" smtClean="0"/>
              <a:t>daj </a:t>
            </a:r>
            <a:r>
              <a:rPr lang="sk-SK" altLang="sk-SK" sz="5000" dirty="0"/>
              <a:t>nám dnes</a:t>
            </a:r>
            <a:r>
              <a:rPr lang="sk-SK" altLang="sk-SK" sz="5000" dirty="0" smtClean="0"/>
              <a:t>!</a:t>
            </a:r>
            <a:endParaRPr lang="sk-SK" sz="50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4</a:t>
            </a:r>
            <a:r>
              <a:rPr lang="sk-SK" sz="3200" dirty="0" smtClean="0"/>
              <a:t>. prosba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xmlns="" val="975172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0562" y="1143000"/>
            <a:ext cx="4186238" cy="1066800"/>
          </a:xfrm>
        </p:spPr>
        <p:txBody>
          <a:bodyPr/>
          <a:lstStyle/>
          <a:p>
            <a:r>
              <a:rPr lang="sk-SK" dirty="0"/>
              <a:t>Čo to znamená?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0" y="785794"/>
            <a:ext cx="450059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3600" dirty="0" smtClean="0"/>
              <a:t>   Boh </a:t>
            </a:r>
            <a:r>
              <a:rPr lang="sk-SK" sz="3600" dirty="0"/>
              <a:t>dáva každodenný chlieb síce aj bez nášho modlenia všetkým, aj zlým ľuďom, ale my prosíme v tejto prosbe, aby nám to dal poznať a (tak) s vďakou prijímať náš každodenný chlieb.</a:t>
            </a:r>
          </a:p>
        </p:txBody>
      </p:sp>
      <p:pic>
        <p:nvPicPr>
          <p:cNvPr id="2050" name="Picture 2" descr="http://www.info.6f.sk/wp-content/uploads/2013/06/chlieb01-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998353"/>
            <a:ext cx="4038600" cy="302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285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Čo </a:t>
            </a:r>
            <a:r>
              <a:rPr lang="pl-PL" dirty="0"/>
              <a:t>je to chlieb každodenný?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6572264" cy="446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3200" dirty="0" smtClean="0"/>
              <a:t>  Všetko</a:t>
            </a:r>
            <a:r>
              <a:rPr lang="sk-SK" sz="3200" dirty="0"/>
              <a:t>, čo patrí k výžive tela a našim potrebám, ako pokrm</a:t>
            </a:r>
            <a:r>
              <a:rPr lang="sk-SK" sz="3200" dirty="0" smtClean="0"/>
              <a:t>, nápoj</a:t>
            </a:r>
            <a:r>
              <a:rPr lang="sk-SK" sz="3200" dirty="0"/>
              <a:t>, odev, obuv, dom i dvor, pole, dobytok, </a:t>
            </a:r>
            <a:r>
              <a:rPr lang="sk-SK" sz="3200" dirty="0" smtClean="0"/>
              <a:t>peniaze, majetok</a:t>
            </a:r>
            <a:r>
              <a:rPr lang="sk-SK" sz="3200" dirty="0"/>
              <a:t>, verná manželka (verný manžel), dobré </a:t>
            </a:r>
            <a:r>
              <a:rPr lang="sk-SK" sz="3200" dirty="0" err="1"/>
              <a:t>dietky</a:t>
            </a:r>
            <a:r>
              <a:rPr lang="sk-SK" sz="3200" dirty="0" smtClean="0"/>
              <a:t>, zbožná </a:t>
            </a:r>
            <a:r>
              <a:rPr lang="sk-SK" sz="3200" dirty="0"/>
              <a:t>domácnosť, dobrá a spravodlivá vrchnosť, dobrá vláda</a:t>
            </a:r>
            <a:r>
              <a:rPr lang="sk-SK" sz="3200" dirty="0" smtClean="0"/>
              <a:t>, dobré </a:t>
            </a:r>
            <a:r>
              <a:rPr lang="sk-SK" sz="3200" dirty="0"/>
              <a:t>povetrie, pokoj, zdravie, striedmosť, možnosť </a:t>
            </a:r>
            <a:r>
              <a:rPr lang="sk-SK" sz="3200" dirty="0" smtClean="0"/>
              <a:t>poctivo pracovať</a:t>
            </a:r>
            <a:r>
              <a:rPr lang="sk-SK" sz="3200" dirty="0"/>
              <a:t>, dobrí priatelia, verní susedia a iné podobné veci.</a:t>
            </a:r>
          </a:p>
        </p:txBody>
      </p:sp>
      <p:pic>
        <p:nvPicPr>
          <p:cNvPr id="3076" name="Picture 4" descr="http://www.antonantol.sk/images/produkty5/png1200/1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5074" y="1428736"/>
            <a:ext cx="4048397" cy="424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422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38" y="3857628"/>
            <a:ext cx="5829300" cy="1800199"/>
          </a:xfrm>
        </p:spPr>
        <p:txBody>
          <a:bodyPr>
            <a:normAutofit fontScale="90000"/>
          </a:bodyPr>
          <a:lstStyle/>
          <a:p>
            <a:r>
              <a:rPr lang="sk-SK" altLang="sk-SK" dirty="0" smtClean="0"/>
              <a:t>A odpusť </a:t>
            </a:r>
            <a:r>
              <a:rPr lang="sk-SK" altLang="sk-SK" sz="5000" dirty="0"/>
              <a:t>nám viny naše</a:t>
            </a:r>
            <a:r>
              <a:rPr lang="pl-PL" sz="5000" dirty="0"/>
              <a:t>, ako aj my odpúšťame </a:t>
            </a:r>
            <a:r>
              <a:rPr lang="pl-PL" sz="5000" dirty="0" smtClean="0"/>
              <a:t>vinníkom </a:t>
            </a:r>
            <a:r>
              <a:rPr lang="sk-SK" sz="5000" dirty="0" smtClean="0"/>
              <a:t>svojim</a:t>
            </a:r>
            <a:r>
              <a:rPr lang="sk-SK" sz="5000" dirty="0"/>
              <a:t>!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14348" y="2285992"/>
            <a:ext cx="7772400" cy="1500187"/>
          </a:xfrm>
        </p:spPr>
        <p:txBody>
          <a:bodyPr>
            <a:normAutofit/>
          </a:bodyPr>
          <a:lstStyle/>
          <a:p>
            <a:r>
              <a:rPr lang="sk-SK" sz="3200" dirty="0" smtClean="0"/>
              <a:t>5. prosba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xmlns="" val="279043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Učeníci prosili Ježiša, aby ich naučil modliť sa. </a:t>
            </a:r>
            <a:endParaRPr lang="sk-SK" dirty="0"/>
          </a:p>
        </p:txBody>
      </p:sp>
      <p:pic>
        <p:nvPicPr>
          <p:cNvPr id="4098" name="Picture 2" descr="http://www.turnbacktogod.com/wp-content/uploads/2012/11/Jesus-Christ-Praying-Wallpapers-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636" y="1954812"/>
            <a:ext cx="2606278" cy="468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Naučil ich najkrajšiu modlitbu, ktorú voláme </a:t>
            </a:r>
            <a:r>
              <a:rPr lang="sk-SK" sz="3200" b="1" i="1" dirty="0"/>
              <a:t>Modlitba Pánova</a:t>
            </a:r>
            <a:r>
              <a:rPr lang="sk-SK" sz="3200" dirty="0"/>
              <a:t>, alebo podľa jej prvých slov </a:t>
            </a:r>
            <a:r>
              <a:rPr lang="sk-SK" sz="3200" b="1" i="1" dirty="0"/>
              <a:t>Otče náš</a:t>
            </a:r>
            <a:r>
              <a:rPr lang="sk-SK" sz="3200" i="1" dirty="0"/>
              <a:t>. </a:t>
            </a:r>
            <a:endParaRPr lang="sk-SK" sz="3200" dirty="0"/>
          </a:p>
        </p:txBody>
      </p:sp>
      <p:sp>
        <p:nvSpPr>
          <p:cNvPr id="3" name="Ovál 2"/>
          <p:cNvSpPr/>
          <p:nvPr/>
        </p:nvSpPr>
        <p:spPr>
          <a:xfrm>
            <a:off x="1114715" y="3717032"/>
            <a:ext cx="1350502" cy="2016224"/>
          </a:xfrm>
          <a:prstGeom prst="ellipse">
            <a:avLst/>
          </a:prstGeom>
          <a:solidFill>
            <a:srgbClr val="EFE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/>
          <p:cNvSpPr/>
          <p:nvPr/>
        </p:nvSpPr>
        <p:spPr>
          <a:xfrm>
            <a:off x="1816976" y="4005064"/>
            <a:ext cx="972361" cy="2304296"/>
          </a:xfrm>
          <a:prstGeom prst="ellipse">
            <a:avLst/>
          </a:prstGeom>
          <a:solidFill>
            <a:srgbClr val="EDE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87144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sk-SK" dirty="0"/>
              <a:t>Čo to znamená?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-285784" y="857232"/>
            <a:ext cx="6572296" cy="446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3200" dirty="0"/>
              <a:t>V tejto prosbe prosíme, aby Otec nebeský nehľadel na </a:t>
            </a:r>
            <a:r>
              <a:rPr lang="sk-SK" sz="3200" dirty="0" smtClean="0"/>
              <a:t>naše hriechy </a:t>
            </a:r>
            <a:r>
              <a:rPr lang="sk-SK" sz="3200" dirty="0"/>
              <a:t>a neodmietal naše prosby; lebo nie sme hodní ničoho</a:t>
            </a:r>
            <a:r>
              <a:rPr lang="sk-SK" sz="3200" dirty="0" smtClean="0"/>
              <a:t>, </a:t>
            </a:r>
            <a:r>
              <a:rPr lang="pl-PL" sz="3200" dirty="0" smtClean="0"/>
              <a:t>za </a:t>
            </a:r>
            <a:r>
              <a:rPr lang="pl-PL" sz="3200" dirty="0"/>
              <a:t>čo prosíme a ani si to nezasluhujeme, ale aby nám to </a:t>
            </a:r>
            <a:r>
              <a:rPr lang="pl-PL" sz="3200" dirty="0" smtClean="0"/>
              <a:t>všetko </a:t>
            </a:r>
            <a:r>
              <a:rPr lang="sk-SK" sz="3200" dirty="0" smtClean="0"/>
              <a:t>dal </a:t>
            </a:r>
            <a:r>
              <a:rPr lang="sk-SK" sz="3200" dirty="0"/>
              <a:t>zo svojej milosti; lebo my každý deň mnoho hrešíme a </a:t>
            </a:r>
            <a:r>
              <a:rPr lang="sk-SK" sz="3200" dirty="0" smtClean="0"/>
              <a:t>len samý </a:t>
            </a:r>
            <a:r>
              <a:rPr lang="sk-SK" sz="3200" dirty="0"/>
              <a:t>trest </a:t>
            </a:r>
            <a:r>
              <a:rPr lang="sk-SK" sz="3200" dirty="0" smtClean="0"/>
              <a:t>si zasluhujeme</a:t>
            </a:r>
            <a:r>
              <a:rPr lang="sk-SK" sz="3200" dirty="0"/>
              <a:t>. Tak chceme aj my srdečne </a:t>
            </a:r>
            <a:r>
              <a:rPr lang="sk-SK" sz="3200" dirty="0" smtClean="0"/>
              <a:t>odpúšťať a </a:t>
            </a:r>
            <a:r>
              <a:rPr lang="sk-SK" sz="3200" dirty="0"/>
              <a:t>dobre činiť tým, ktorí by sa proti nám prehrešili.</a:t>
            </a:r>
          </a:p>
        </p:txBody>
      </p:sp>
      <p:pic>
        <p:nvPicPr>
          <p:cNvPr id="4098" name="Picture 2" descr="http://www.gazetebalikesir.com/images/upload/s%C3%BCper%20a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15074" y="1142984"/>
            <a:ext cx="4038600" cy="389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01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4797153"/>
            <a:ext cx="5829300" cy="1800199"/>
          </a:xfrm>
        </p:spPr>
        <p:txBody>
          <a:bodyPr>
            <a:normAutofit/>
          </a:bodyPr>
          <a:lstStyle/>
          <a:p>
            <a:r>
              <a:rPr lang="pl-PL" dirty="0" smtClean="0"/>
              <a:t>I </a:t>
            </a:r>
            <a:r>
              <a:rPr lang="pl-PL" dirty="0"/>
              <a:t>neuvoď nás do pokušenia!</a:t>
            </a:r>
            <a:endParaRPr lang="sk-SK" sz="50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6. prosba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xmlns="" val="81004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14356"/>
            <a:ext cx="4143372" cy="1143000"/>
          </a:xfrm>
        </p:spPr>
        <p:txBody>
          <a:bodyPr/>
          <a:lstStyle/>
          <a:p>
            <a:r>
              <a:rPr lang="sk-SK" dirty="0"/>
              <a:t>Čo to znamená?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857620" y="285728"/>
            <a:ext cx="5857916" cy="5424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3200" dirty="0" smtClean="0"/>
              <a:t> Boh </a:t>
            </a:r>
            <a:r>
              <a:rPr lang="pl-PL" sz="3200" dirty="0"/>
              <a:t>síce nikoho nepokúša, ale my prosíme v tejto prosbe, </a:t>
            </a:r>
            <a:r>
              <a:rPr lang="pl-PL" sz="3200" dirty="0" smtClean="0"/>
              <a:t>aby </a:t>
            </a:r>
            <a:r>
              <a:rPr lang="sk-SK" sz="3200" dirty="0" smtClean="0"/>
              <a:t>nás </a:t>
            </a:r>
            <a:r>
              <a:rPr lang="sk-SK" sz="3200" dirty="0"/>
              <a:t>On sám ráčil ochrániť a </a:t>
            </a:r>
            <a:r>
              <a:rPr lang="pl-PL" sz="3200" dirty="0"/>
              <a:t>zachovať, aby nás diabol, (zlý</a:t>
            </a:r>
            <a:r>
              <a:rPr lang="pl-PL" sz="3200" dirty="0" smtClean="0"/>
              <a:t>) svet </a:t>
            </a:r>
            <a:r>
              <a:rPr lang="sk-SK" sz="3200" dirty="0" smtClean="0"/>
              <a:t>a </a:t>
            </a:r>
            <a:r>
              <a:rPr lang="sk-SK" sz="3200" dirty="0"/>
              <a:t>naše telo nesklamali a nezviedli z pravej viery k povere</a:t>
            </a:r>
            <a:r>
              <a:rPr lang="sk-SK" sz="3200" dirty="0" smtClean="0"/>
              <a:t>, zúfalstvu </a:t>
            </a:r>
            <a:r>
              <a:rPr lang="sk-SK" sz="3200" dirty="0"/>
              <a:t>a iným ťažkým hriechom </a:t>
            </a:r>
            <a:r>
              <a:rPr lang="sk-SK" sz="3200" dirty="0" smtClean="0"/>
              <a:t>a </a:t>
            </a:r>
            <a:r>
              <a:rPr lang="sk-SK" sz="3200" dirty="0" err="1" smtClean="0"/>
              <a:t>nešľachetnostiam</a:t>
            </a:r>
            <a:r>
              <a:rPr lang="sk-SK" sz="3200" dirty="0"/>
              <a:t>; a </a:t>
            </a:r>
            <a:r>
              <a:rPr lang="sk-SK" sz="3200" dirty="0" smtClean="0"/>
              <a:t>keby sme </a:t>
            </a:r>
            <a:r>
              <a:rPr lang="sk-SK" sz="3200" dirty="0"/>
              <a:t>nimi boli niekedy pokúšaní, aby sme predsa </a:t>
            </a:r>
            <a:r>
              <a:rPr lang="sk-SK" sz="3200" dirty="0" smtClean="0"/>
              <a:t>obstáli a </a:t>
            </a:r>
            <a:r>
              <a:rPr lang="sk-SK" sz="3200" dirty="0"/>
              <a:t>napokon zvíťazili</a:t>
            </a:r>
            <a:r>
              <a:rPr lang="sk-SK" sz="3200" dirty="0" smtClean="0"/>
              <a:t>. </a:t>
            </a:r>
            <a:endParaRPr lang="sk-SK" sz="3200" dirty="0"/>
          </a:p>
        </p:txBody>
      </p:sp>
      <p:pic>
        <p:nvPicPr>
          <p:cNvPr id="5122" name="Picture 2" descr="http://fotky.sme.sk/foto/294381/pichlave-pokusen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714488"/>
            <a:ext cx="4143372" cy="35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198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4797153"/>
            <a:ext cx="5829300" cy="1800199"/>
          </a:xfrm>
        </p:spPr>
        <p:txBody>
          <a:bodyPr>
            <a:normAutofit/>
          </a:bodyPr>
          <a:lstStyle/>
          <a:p>
            <a:r>
              <a:rPr lang="sk-SK" dirty="0" smtClean="0"/>
              <a:t>Ale </a:t>
            </a:r>
            <a:r>
              <a:rPr lang="sk-SK" dirty="0"/>
              <a:t>zbav nás zlého!</a:t>
            </a:r>
            <a:endParaRPr lang="sk-SK" sz="50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7. prosba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xmlns="" val="312938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to znamená?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112200" y="1340768"/>
            <a:ext cx="3727385" cy="5031472"/>
          </a:xfrm>
        </p:spPr>
        <p:txBody>
          <a:bodyPr>
            <a:noAutofit/>
          </a:bodyPr>
          <a:lstStyle/>
          <a:p>
            <a:r>
              <a:rPr lang="sk-SK" sz="3200" dirty="0"/>
              <a:t>V tejto prosbe súhrnne prosíme, aby nás Otec </a:t>
            </a:r>
            <a:r>
              <a:rPr lang="sk-SK" sz="3200" dirty="0" smtClean="0"/>
              <a:t>nebeský</a:t>
            </a:r>
            <a:r>
              <a:rPr lang="pl-PL" sz="3200" dirty="0" smtClean="0"/>
              <a:t>vyslobodil </a:t>
            </a:r>
            <a:r>
              <a:rPr lang="pl-PL" sz="3200" dirty="0"/>
              <a:t>od všetkého zlého na tele i duši, na </a:t>
            </a:r>
            <a:r>
              <a:rPr lang="pl-PL" sz="3200" dirty="0" smtClean="0"/>
              <a:t>majetku </a:t>
            </a:r>
            <a:r>
              <a:rPr lang="sk-SK" sz="3200" dirty="0" smtClean="0"/>
              <a:t>i </a:t>
            </a:r>
            <a:r>
              <a:rPr lang="sk-SK" sz="3200" dirty="0"/>
              <a:t>cti; a konečne, keď príde hodina našej smrti, aby nám </a:t>
            </a:r>
            <a:r>
              <a:rPr lang="sk-SK" sz="3200" dirty="0" smtClean="0"/>
              <a:t>dal blahoslavene </a:t>
            </a:r>
            <a:r>
              <a:rPr lang="sk-SK" sz="3200" dirty="0"/>
              <a:t>skonať a aby nás z tohto plačlivého </a:t>
            </a:r>
            <a:r>
              <a:rPr lang="sk-SK" sz="3200" dirty="0" smtClean="0"/>
              <a:t>údolia </a:t>
            </a:r>
            <a:r>
              <a:rPr lang="pt-BR" sz="3200" dirty="0" smtClean="0"/>
              <a:t>milostivo </a:t>
            </a:r>
            <a:r>
              <a:rPr lang="pt-BR" sz="3200" dirty="0"/>
              <a:t>prijal k sebe do neba.</a:t>
            </a:r>
            <a:endParaRPr lang="sk-SK" sz="3200" dirty="0"/>
          </a:p>
        </p:txBody>
      </p:sp>
      <p:pic>
        <p:nvPicPr>
          <p:cNvPr id="6146" name="Picture 2" descr="http://obrazky.4ever.sk/data/download/kreslene/temne-umenie/lebka,-smrt-14531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47"/>
          <a:stretch/>
        </p:blipFill>
        <p:spPr bwMode="auto">
          <a:xfrm>
            <a:off x="756168" y="2341241"/>
            <a:ext cx="4197754" cy="391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851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4357694"/>
            <a:ext cx="5829300" cy="180019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Lebo </a:t>
            </a:r>
            <a:r>
              <a:rPr lang="sk-SK" dirty="0"/>
              <a:t>Tvoje je kráľovstvo i moc,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i </a:t>
            </a:r>
            <a:r>
              <a:rPr lang="sk-SK" dirty="0"/>
              <a:t>sláva naveky. Amen.</a:t>
            </a:r>
            <a:endParaRPr lang="sk-SK" sz="50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14348" y="2643182"/>
            <a:ext cx="7772400" cy="1500187"/>
          </a:xfrm>
        </p:spPr>
        <p:txBody>
          <a:bodyPr>
            <a:normAutofit/>
          </a:bodyPr>
          <a:lstStyle/>
          <a:p>
            <a:r>
              <a:rPr lang="sk-SK" sz="3200" dirty="0" smtClean="0"/>
              <a:t>záver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xmlns="" val="283402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to znamená?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28596" y="1428736"/>
            <a:ext cx="4929222" cy="4023360"/>
          </a:xfrm>
        </p:spPr>
        <p:txBody>
          <a:bodyPr>
            <a:noAutofit/>
          </a:bodyPr>
          <a:lstStyle/>
          <a:p>
            <a:r>
              <a:rPr lang="sk-SK" sz="3200" dirty="0" smtClean="0"/>
              <a:t>Aby </a:t>
            </a:r>
            <a:r>
              <a:rPr lang="sk-SK" sz="3200" dirty="0"/>
              <a:t>som si bol istý, že takéto prosby sú môjmu </a:t>
            </a:r>
            <a:r>
              <a:rPr lang="sk-SK" sz="3200" dirty="0" smtClean="0"/>
              <a:t>nebeskému Otcovi </a:t>
            </a:r>
            <a:r>
              <a:rPr lang="sk-SK" sz="3200" dirty="0"/>
              <a:t>príjemné a že ich vypočuje; lebo On sám tak sa </a:t>
            </a:r>
            <a:r>
              <a:rPr lang="sk-SK" sz="3200" dirty="0" smtClean="0"/>
              <a:t>nám prikázal </a:t>
            </a:r>
            <a:r>
              <a:rPr lang="sk-SK" sz="3200" dirty="0"/>
              <a:t>modliť a sľúbil, že nás chce vypočuť</a:t>
            </a:r>
            <a:r>
              <a:rPr lang="sk-SK" sz="3200" dirty="0" smtClean="0"/>
              <a:t>. Amen</a:t>
            </a:r>
            <a:r>
              <a:rPr lang="sk-SK" sz="3200" dirty="0"/>
              <a:t>, amen znamená: Iste, iste, tak sa to má stať</a:t>
            </a:r>
            <a:r>
              <a:rPr lang="sk-SK" sz="3200" dirty="0" smtClean="0"/>
              <a:t>! </a:t>
            </a:r>
            <a:endParaRPr lang="sk-SK" sz="3200" dirty="0"/>
          </a:p>
        </p:txBody>
      </p:sp>
      <p:pic>
        <p:nvPicPr>
          <p:cNvPr id="7170" name="Picture 2" descr="http://mojeparty.cz/data/USR_038_DEFAULT/Koruna_kralovska_1083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836" y="1399780"/>
            <a:ext cx="3511769" cy="46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0113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magnificat.sk/wp-content/uploads/2015/01/modlit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918" y="1916833"/>
            <a:ext cx="8202097" cy="477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Amen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844615" y="2348880"/>
            <a:ext cx="3291840" cy="3762294"/>
          </a:xfrm>
        </p:spPr>
        <p:txBody>
          <a:bodyPr>
            <a:normAutofit/>
          </a:bodyPr>
          <a:lstStyle/>
          <a:p>
            <a:r>
              <a:rPr lang="sk-SK" sz="3999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Čo to znamená?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44615" y="3676690"/>
            <a:ext cx="4258818" cy="5184648"/>
          </a:xfrm>
        </p:spPr>
        <p:txBody>
          <a:bodyPr>
            <a:normAutofit/>
          </a:bodyPr>
          <a:lstStyle/>
          <a:p>
            <a:r>
              <a:rPr lang="sk-SK" altLang="sk-SK" sz="3600" dirty="0"/>
              <a:t>pravda</a:t>
            </a:r>
          </a:p>
          <a:p>
            <a:r>
              <a:rPr lang="sk-SK" altLang="sk-SK" sz="3600" dirty="0"/>
              <a:t>áno</a:t>
            </a:r>
          </a:p>
          <a:p>
            <a:r>
              <a:rPr lang="sk-SK" altLang="sk-SK" sz="3600" dirty="0"/>
              <a:t>iste</a:t>
            </a:r>
          </a:p>
          <a:p>
            <a:r>
              <a:rPr lang="sk-SK" altLang="sk-SK" sz="3600" dirty="0"/>
              <a:t>nech sa stane</a:t>
            </a:r>
          </a:p>
          <a:p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xmlns="" val="98416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Modlitbu pánovu delíme na: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516722" y="2113846"/>
            <a:ext cx="1998743" cy="2467283"/>
          </a:xfrm>
        </p:spPr>
        <p:txBody>
          <a:bodyPr>
            <a:normAutofit/>
          </a:bodyPr>
          <a:lstStyle/>
          <a:p>
            <a:r>
              <a:rPr lang="sk-SK" sz="2399" dirty="0"/>
              <a:t>Oslovenie</a:t>
            </a:r>
          </a:p>
          <a:p>
            <a:r>
              <a:rPr lang="sk-SK" sz="2399" dirty="0"/>
              <a:t>Sedem prosieb</a:t>
            </a:r>
          </a:p>
          <a:p>
            <a:r>
              <a:rPr lang="sk-SK" sz="2399" dirty="0"/>
              <a:t>Záver </a:t>
            </a:r>
          </a:p>
        </p:txBody>
      </p:sp>
      <p:pic>
        <p:nvPicPr>
          <p:cNvPr id="8194" name="Picture 2" descr="https://roohepak.files.wordpress.com/2013/08/561830_549749925088465_864560628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57430"/>
            <a:ext cx="6215106" cy="392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049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Otče </a:t>
            </a:r>
            <a:r>
              <a:rPr lang="sk-SK" dirty="0"/>
              <a:t>náš, ktorý si v nebesiach!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oslovenie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xmlns="" val="239436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to znamená? </a:t>
            </a:r>
            <a:endParaRPr lang="sk-SK" dirty="0"/>
          </a:p>
        </p:txBody>
      </p:sp>
      <p:pic>
        <p:nvPicPr>
          <p:cNvPr id="9218" name="Picture 2" descr="http://projektzivot.org/wp-content/uploads/father-son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3159202"/>
            <a:ext cx="4038600" cy="27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357686" y="500042"/>
            <a:ext cx="4929222" cy="496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3600" dirty="0"/>
              <a:t>Pán Boh nás týmito slovami povzbudzuje, aby sme verili, </a:t>
            </a:r>
            <a:r>
              <a:rPr lang="sk-SK" sz="3600" dirty="0" smtClean="0"/>
              <a:t>že On </a:t>
            </a:r>
            <a:r>
              <a:rPr lang="sk-SK" sz="3600" dirty="0"/>
              <a:t>je naším pravým Otcom a my sme Jeho pravými </a:t>
            </a:r>
            <a:r>
              <a:rPr lang="sk-SK" sz="3600" dirty="0" err="1"/>
              <a:t>dietkami</a:t>
            </a:r>
            <a:r>
              <a:rPr lang="sk-SK" sz="3600" dirty="0" smtClean="0"/>
              <a:t>; aby </a:t>
            </a:r>
            <a:r>
              <a:rPr lang="sk-SK" sz="3600" dirty="0"/>
              <a:t>sme Ho smelo a s plnou dôverou prosili, ako </a:t>
            </a:r>
            <a:r>
              <a:rPr lang="sk-SK" sz="3600" dirty="0" err="1"/>
              <a:t>dietky</a:t>
            </a:r>
            <a:r>
              <a:rPr lang="sk-SK" sz="3600" dirty="0"/>
              <a:t> </a:t>
            </a:r>
            <a:r>
              <a:rPr lang="sk-SK" sz="3600" dirty="0" smtClean="0"/>
              <a:t>prosia svojho </a:t>
            </a:r>
            <a:r>
              <a:rPr lang="sk-SK" sz="3600" dirty="0"/>
              <a:t>milého otca</a:t>
            </a:r>
            <a:r>
              <a:rPr lang="sk-SK" sz="3600" dirty="0" smtClean="0"/>
              <a:t>. </a:t>
            </a:r>
            <a:endParaRPr lang="sk-SK" sz="3600" dirty="0"/>
          </a:p>
        </p:txBody>
      </p:sp>
      <p:sp>
        <p:nvSpPr>
          <p:cNvPr id="5" name="Ovál 4"/>
          <p:cNvSpPr/>
          <p:nvPr/>
        </p:nvSpPr>
        <p:spPr>
          <a:xfrm>
            <a:off x="1114715" y="4077072"/>
            <a:ext cx="1620602" cy="1224136"/>
          </a:xfrm>
          <a:prstGeom prst="ellipse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9689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Otče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900934" y="869347"/>
            <a:ext cx="2606040" cy="2352079"/>
          </a:xfrm>
        </p:spPr>
        <p:txBody>
          <a:bodyPr>
            <a:normAutofit/>
          </a:bodyPr>
          <a:lstStyle/>
          <a:p>
            <a:r>
              <a:rPr lang="sk-SK" sz="2799" dirty="0">
                <a:solidFill>
                  <a:schemeClr val="bg1"/>
                </a:solidFill>
              </a:rPr>
              <a:t>Božie meno</a:t>
            </a:r>
          </a:p>
          <a:p>
            <a:r>
              <a:rPr lang="sk-SK" sz="2799" dirty="0">
                <a:solidFill>
                  <a:schemeClr val="bg1"/>
                </a:solidFill>
              </a:rPr>
              <a:t>My sme Božie deti</a:t>
            </a:r>
          </a:p>
          <a:p>
            <a:endParaRPr lang="sk-SK" sz="2799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www.wpcva.org/wp-content/uploads/2014/06/child_father_hand-680x3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285860"/>
            <a:ext cx="6035201" cy="520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371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/>
              <a:t>Posväť sa meno Tvoje</a:t>
            </a:r>
            <a:r>
              <a:rPr lang="sk-SK" altLang="sk-SK" dirty="0" smtClean="0"/>
              <a:t>!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1. prosba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xmlns="" val="160867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Božie meno je aj bez našej modlitby sväté.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Meno Božie je iste samo osebe sväté, ale my prosíme v </a:t>
            </a:r>
            <a:r>
              <a:rPr lang="pl-PL" sz="3200" dirty="0" smtClean="0"/>
              <a:t>tejto </a:t>
            </a:r>
            <a:r>
              <a:rPr lang="it-IT" sz="3200" dirty="0" smtClean="0"/>
              <a:t>prosbe</a:t>
            </a:r>
            <a:r>
              <a:rPr lang="it-IT" sz="3200" dirty="0"/>
              <a:t>, aby bolo aj pri nás posvätené.</a:t>
            </a:r>
            <a:endParaRPr lang="sk-SK" sz="3200" dirty="0"/>
          </a:p>
          <a:p>
            <a:endParaRPr lang="sk-SK" sz="32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86398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42844" y="2357430"/>
            <a:ext cx="2071702" cy="877824"/>
          </a:xfrm>
        </p:spPr>
        <p:txBody>
          <a:bodyPr/>
          <a:lstStyle/>
          <a:p>
            <a:r>
              <a:rPr lang="sk-SK" dirty="0" smtClean="0"/>
              <a:t>Ktoré Božie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mená </a:t>
            </a:r>
            <a:r>
              <a:rPr lang="sk-SK" dirty="0" smtClean="0"/>
              <a:t>poznáte?</a:t>
            </a:r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sz="half" idx="1"/>
          </p:nvPr>
        </p:nvSpPr>
        <p:spPr>
          <a:xfrm>
            <a:off x="2357422" y="377280"/>
            <a:ext cx="6786578" cy="6480720"/>
          </a:xfrm>
        </p:spPr>
        <p:txBody>
          <a:bodyPr numCol="3">
            <a:noAutofit/>
          </a:bodyPr>
          <a:lstStyle/>
          <a:p>
            <a:r>
              <a:rPr lang="sk-SK" sz="2200" dirty="0"/>
              <a:t>Trojjediný Pán Boh</a:t>
            </a:r>
          </a:p>
          <a:p>
            <a:r>
              <a:rPr lang="sk-SK" sz="2200" dirty="0"/>
              <a:t>Utešiteľ</a:t>
            </a:r>
          </a:p>
          <a:p>
            <a:r>
              <a:rPr lang="sk-SK" sz="2200" dirty="0"/>
              <a:t>Hospodin</a:t>
            </a:r>
          </a:p>
          <a:p>
            <a:r>
              <a:rPr lang="sk-SK" sz="2200" dirty="0"/>
              <a:t>Záchranca</a:t>
            </a:r>
          </a:p>
          <a:p>
            <a:r>
              <a:rPr lang="sk-SK" sz="2200" dirty="0"/>
              <a:t>Pán Boh</a:t>
            </a:r>
          </a:p>
          <a:p>
            <a:r>
              <a:rPr lang="sk-SK" sz="2200" dirty="0"/>
              <a:t>Boží Syn</a:t>
            </a:r>
          </a:p>
          <a:p>
            <a:r>
              <a:rPr lang="sk-SK" sz="2200" dirty="0"/>
              <a:t>Pán Ježiš</a:t>
            </a:r>
          </a:p>
          <a:p>
            <a:r>
              <a:rPr lang="sk-SK" sz="2200" dirty="0"/>
              <a:t>Ježiš</a:t>
            </a:r>
          </a:p>
          <a:p>
            <a:r>
              <a:rPr lang="sk-SK" sz="2200" dirty="0"/>
              <a:t>Ježiš Kristus</a:t>
            </a:r>
          </a:p>
          <a:p>
            <a:r>
              <a:rPr lang="sk-SK" sz="2200" dirty="0"/>
              <a:t>Syn človeka</a:t>
            </a:r>
          </a:p>
          <a:p>
            <a:r>
              <a:rPr lang="sk-SK" sz="2200" dirty="0"/>
              <a:t>Spasiteľ</a:t>
            </a:r>
          </a:p>
          <a:p>
            <a:r>
              <a:rPr lang="sk-SK" sz="2200" dirty="0"/>
              <a:t>Pán </a:t>
            </a:r>
          </a:p>
          <a:p>
            <a:r>
              <a:rPr lang="sk-SK" sz="2200" dirty="0"/>
              <a:t>Baránok </a:t>
            </a:r>
            <a:r>
              <a:rPr lang="sk-SK" sz="2200" dirty="0" smtClean="0"/>
              <a:t>Boží</a:t>
            </a:r>
          </a:p>
          <a:p>
            <a:r>
              <a:rPr lang="sk-SK" sz="2200" dirty="0" smtClean="0"/>
              <a:t>Alfa </a:t>
            </a:r>
            <a:r>
              <a:rPr lang="sk-SK" sz="2200" dirty="0"/>
              <a:t>a Omega</a:t>
            </a:r>
          </a:p>
          <a:p>
            <a:r>
              <a:rPr lang="sk-SK" sz="2200" dirty="0" err="1"/>
              <a:t>Rabbi</a:t>
            </a:r>
            <a:endParaRPr lang="sk-SK" sz="2200" dirty="0"/>
          </a:p>
          <a:p>
            <a:r>
              <a:rPr lang="sk-SK" sz="2200" dirty="0"/>
              <a:t>Učiteľ</a:t>
            </a:r>
          </a:p>
          <a:p>
            <a:r>
              <a:rPr lang="sk-SK" sz="2200" dirty="0"/>
              <a:t>Hlava cirkvi</a:t>
            </a:r>
          </a:p>
          <a:p>
            <a:r>
              <a:rPr lang="sk-SK" sz="2200" dirty="0"/>
              <a:t>Veľkňaz</a:t>
            </a:r>
          </a:p>
          <a:p>
            <a:r>
              <a:rPr lang="sk-SK" sz="2200" dirty="0"/>
              <a:t>Radca</a:t>
            </a:r>
          </a:p>
          <a:p>
            <a:r>
              <a:rPr lang="sk-SK" sz="2200" dirty="0"/>
              <a:t>Otec</a:t>
            </a:r>
          </a:p>
          <a:p>
            <a:r>
              <a:rPr lang="sk-SK" sz="2200" dirty="0"/>
              <a:t>Posvätiteľ</a:t>
            </a:r>
          </a:p>
          <a:p>
            <a:r>
              <a:rPr lang="sk-SK" sz="2200" dirty="0"/>
              <a:t>Tešiteľ</a:t>
            </a:r>
          </a:p>
          <a:p>
            <a:r>
              <a:rPr lang="sk-SK" sz="2200" dirty="0"/>
              <a:t>Vykupiteľ</a:t>
            </a:r>
          </a:p>
          <a:p>
            <a:r>
              <a:rPr lang="sk-SK" sz="2200" dirty="0"/>
              <a:t>Boží Duch</a:t>
            </a:r>
          </a:p>
          <a:p>
            <a:r>
              <a:rPr lang="sk-SK" sz="2200" dirty="0"/>
              <a:t>Duch Pravdy</a:t>
            </a:r>
          </a:p>
          <a:p>
            <a:r>
              <a:rPr lang="sk-SK" sz="2200" dirty="0"/>
              <a:t>Syn Dávidov</a:t>
            </a:r>
          </a:p>
          <a:p>
            <a:r>
              <a:rPr lang="sk-SK" sz="2200" dirty="0"/>
              <a:t>Kráľ židovský</a:t>
            </a:r>
          </a:p>
          <a:p>
            <a:r>
              <a:rPr lang="sk-SK" sz="2200" dirty="0"/>
              <a:t>Prostredník</a:t>
            </a:r>
          </a:p>
          <a:p>
            <a:r>
              <a:rPr lang="sk-SK" sz="2200" dirty="0"/>
              <a:t>Žiarivá ranná hviezda</a:t>
            </a:r>
          </a:p>
          <a:p>
            <a:r>
              <a:rPr lang="sk-SK" sz="2200" dirty="0"/>
              <a:t>Otče</a:t>
            </a:r>
          </a:p>
          <a:p>
            <a:r>
              <a:rPr lang="sk-SK" sz="2200" dirty="0"/>
              <a:t>Bože</a:t>
            </a:r>
          </a:p>
          <a:p>
            <a:r>
              <a:rPr lang="sk-SK" sz="2200" dirty="0"/>
              <a:t>Pán</a:t>
            </a:r>
          </a:p>
          <a:p>
            <a:r>
              <a:rPr lang="sk-SK" sz="2200" dirty="0"/>
              <a:t>Som, ktorý som.</a:t>
            </a:r>
          </a:p>
          <a:p>
            <a:r>
              <a:rPr lang="sk-SK" sz="2200" dirty="0"/>
              <a:t>Jahve</a:t>
            </a:r>
          </a:p>
          <a:p>
            <a:r>
              <a:rPr lang="sk-SK" sz="2200" dirty="0"/>
              <a:t>Mesiáš</a:t>
            </a:r>
          </a:p>
          <a:p>
            <a:r>
              <a:rPr lang="sk-SK" sz="2200" dirty="0"/>
              <a:t>Stvoriteľ</a:t>
            </a:r>
          </a:p>
          <a:p>
            <a:r>
              <a:rPr lang="sk-SK" sz="2200" dirty="0"/>
              <a:t>Všemohúci Boh</a:t>
            </a:r>
          </a:p>
          <a:p>
            <a:r>
              <a:rPr lang="sk-SK" sz="2200" dirty="0"/>
              <a:t>Hospodin zástupov</a:t>
            </a:r>
          </a:p>
          <a:p>
            <a:r>
              <a:rPr lang="sk-SK" sz="2200" dirty="0" err="1"/>
              <a:t>Adonaj</a:t>
            </a:r>
            <a:endParaRPr lang="sk-SK" sz="2200" dirty="0"/>
          </a:p>
          <a:p>
            <a:r>
              <a:rPr lang="sk-SK" sz="2200" dirty="0" err="1" smtClean="0"/>
              <a:t>Elohim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xmlns="" val="269602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Mests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</TotalTime>
  <Words>814</Words>
  <Application>Microsoft Office PowerPoint</Application>
  <PresentationFormat>Prezentácia na obrazovke (4:3)</PresentationFormat>
  <Paragraphs>100</Paragraphs>
  <Slides>27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28" baseType="lpstr">
      <vt:lpstr>Mestský</vt:lpstr>
      <vt:lpstr>Otčenáš</vt:lpstr>
      <vt:lpstr>Učeníci prosili Ježiša, aby ich naučil modliť sa. </vt:lpstr>
      <vt:lpstr>Modlitbu pánovu delíme na:</vt:lpstr>
      <vt:lpstr>Otče náš, ktorý si v nebesiach!</vt:lpstr>
      <vt:lpstr>Čo to znamená? </vt:lpstr>
      <vt:lpstr>Otče</vt:lpstr>
      <vt:lpstr>Posväť sa meno Tvoje!</vt:lpstr>
      <vt:lpstr>Božie meno je aj bez našej modlitby sväté. </vt:lpstr>
      <vt:lpstr>Ktoré Božie  mená poznáte?</vt:lpstr>
      <vt:lpstr>Príď kráľovstvo Tvoje</vt:lpstr>
      <vt:lpstr>Čo to znamená? </vt:lpstr>
      <vt:lpstr>Ako sa to deje?</vt:lpstr>
      <vt:lpstr>Buď vôľa Tvoja  ako v nebi, tak i na zemi!</vt:lpstr>
      <vt:lpstr>Čo to znamená?</vt:lpstr>
      <vt:lpstr>Ako sa to deje?</vt:lpstr>
      <vt:lpstr>Chlieb náš každodenný  daj nám dnes!</vt:lpstr>
      <vt:lpstr>Čo to znamená?</vt:lpstr>
      <vt:lpstr>Čo je to chlieb každodenný?</vt:lpstr>
      <vt:lpstr>A odpusť nám viny naše, ako aj my odpúšťame vinníkom svojim!</vt:lpstr>
      <vt:lpstr>Čo to znamená?</vt:lpstr>
      <vt:lpstr>I neuvoď nás do pokušenia!</vt:lpstr>
      <vt:lpstr>Čo to znamená?</vt:lpstr>
      <vt:lpstr>Ale zbav nás zlého!</vt:lpstr>
      <vt:lpstr>Čo to znamená?</vt:lpstr>
      <vt:lpstr>Lebo Tvoje je kráľovstvo i moc,  i sláva naveky. Amen.</vt:lpstr>
      <vt:lpstr>Čo to znamená?</vt:lpstr>
      <vt:lpstr>Amen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Otčenáš</dc:title>
  <dc:creator>Používateľ systému Windows</dc:creator>
  <cp:lastModifiedBy>Používateľ systému Windows</cp:lastModifiedBy>
  <cp:revision>1</cp:revision>
  <dcterms:created xsi:type="dcterms:W3CDTF">2020-10-25T17:00:09Z</dcterms:created>
  <dcterms:modified xsi:type="dcterms:W3CDTF">2020-10-25T17:14:23Z</dcterms:modified>
</cp:coreProperties>
</file>