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9" r:id="rId7"/>
    <p:sldId id="271" r:id="rId8"/>
    <p:sldId id="270" r:id="rId9"/>
    <p:sldId id="261" r:id="rId10"/>
    <p:sldId id="262" r:id="rId11"/>
    <p:sldId id="263" r:id="rId12"/>
    <p:sldId id="264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4E4F7-CB29-4BEC-A999-380B55101A1C}" type="datetimeFigureOut">
              <a:rPr lang="sk-SK" smtClean="0"/>
              <a:t>2. 11. 2020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7AD24-059F-4B8F-A1E7-A20E607078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8441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AD24-059F-4B8F-A1E7-A20E60707834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505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59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07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9844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1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3761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076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413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50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53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92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4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8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37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93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389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28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81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7401845" cy="1646302"/>
          </a:xfrm>
          <a:noFill/>
        </p:spPr>
        <p:txBody>
          <a:bodyPr/>
          <a:lstStyle/>
          <a:p>
            <a:pPr algn="ctr"/>
            <a:r>
              <a:rPr lang="sk-SK" b="1" u="sng" dirty="0"/>
              <a:t>ČLOVEK OBJAVUJE MEĎ A BRONZ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30595" y="4365104"/>
            <a:ext cx="7041805" cy="782629"/>
          </a:xfrm>
        </p:spPr>
        <p:txBody>
          <a:bodyPr/>
          <a:lstStyle/>
          <a:p>
            <a:r>
              <a:rPr lang="sk-SK" dirty="0"/>
              <a:t>Tematický celok: „Obrazy starovekej spoločnosti“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BF38CF6-0CB2-491B-82FB-EBC86499A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856524"/>
            <a:ext cx="3203848" cy="189639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E311B45-97A7-44A0-A0EE-91F380678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57134"/>
            <a:ext cx="3531381" cy="2090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www.oskole.sk/userfiles/image/zaida/dejepis/O%20doprave%20nielen%20na%20koles%C3%A1ch%20-%205_%20r_%20m%C3%A1j%202010_html_57d23c8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3227" y="473968"/>
            <a:ext cx="3810000" cy="2667000"/>
          </a:xfrm>
          <a:prstGeom prst="rect">
            <a:avLst/>
          </a:prstGeom>
          <a:noFill/>
        </p:spPr>
      </p:pic>
      <p:pic>
        <p:nvPicPr>
          <p:cNvPr id="18438" name="Picture 6" descr="http://static.panoramio.com/photos/large/270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4752528" cy="3564396"/>
          </a:xfrm>
          <a:prstGeom prst="rect">
            <a:avLst/>
          </a:prstGeom>
          <a:noFill/>
        </p:spPr>
      </p:pic>
      <p:pic>
        <p:nvPicPr>
          <p:cNvPr id="18440" name="Picture 8" descr="http://moldavit.dalky.cz/HP/schwe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717032"/>
            <a:ext cx="4507251" cy="2736304"/>
          </a:xfrm>
          <a:prstGeom prst="rect">
            <a:avLst/>
          </a:prstGeom>
          <a:noFill/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70675166-A802-4A74-9769-D460BF2D8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20" y="426829"/>
            <a:ext cx="4572396" cy="2682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24" y="369999"/>
            <a:ext cx="9144000" cy="6237312"/>
          </a:xfrm>
        </p:spPr>
        <p:txBody>
          <a:bodyPr>
            <a:normAutofit/>
          </a:bodyPr>
          <a:lstStyle/>
          <a:p>
            <a:r>
              <a:rPr lang="sk-SK" sz="2800" b="1" u="sng" dirty="0" smtClean="0">
                <a:solidFill>
                  <a:srgbClr val="FF0000"/>
                </a:solidFill>
              </a:rPr>
              <a:t>Náleziská na Slovensku</a:t>
            </a:r>
            <a:r>
              <a:rPr lang="sk-SK" sz="2800" b="1" dirty="0" smtClean="0">
                <a:solidFill>
                  <a:srgbClr val="FF0000"/>
                </a:solidFill>
              </a:rPr>
              <a:t>:</a:t>
            </a:r>
            <a:endParaRPr lang="sk-SK" sz="28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sk-SK" sz="3600" b="1" dirty="0"/>
          </a:p>
          <a:p>
            <a:pPr>
              <a:buNone/>
            </a:pPr>
            <a:endParaRPr lang="sk-SK" sz="3600" b="1" dirty="0"/>
          </a:p>
          <a:p>
            <a:pPr>
              <a:buNone/>
            </a:pPr>
            <a:r>
              <a:rPr lang="sk-SK" sz="3000" b="1" dirty="0"/>
              <a:t>                                          Nižná Myšľa pri KE</a:t>
            </a:r>
          </a:p>
          <a:p>
            <a:pPr>
              <a:buNone/>
            </a:pPr>
            <a:endParaRPr lang="sk-SK" sz="3600" b="1" dirty="0"/>
          </a:p>
          <a:p>
            <a:pPr>
              <a:buNone/>
            </a:pPr>
            <a:endParaRPr lang="sk-SK" sz="3600" b="1" dirty="0"/>
          </a:p>
          <a:p>
            <a:pPr>
              <a:buNone/>
            </a:pPr>
            <a:r>
              <a:rPr lang="sk-SK" sz="3600" b="1" dirty="0"/>
              <a:t>Model osady Myšia</a:t>
            </a:r>
          </a:p>
          <a:p>
            <a:pPr>
              <a:buNone/>
            </a:pPr>
            <a:r>
              <a:rPr lang="sk-SK" sz="3600" b="1" dirty="0"/>
              <a:t>Hôrka pri Spišskom </a:t>
            </a:r>
          </a:p>
          <a:p>
            <a:pPr>
              <a:buNone/>
            </a:pPr>
            <a:r>
              <a:rPr lang="sk-SK" sz="3600" b="1" dirty="0" smtClean="0"/>
              <a:t>Štvrtku </a:t>
            </a:r>
            <a:endParaRPr lang="sk-SK" sz="3600" b="1" dirty="0"/>
          </a:p>
          <a:p>
            <a:pPr>
              <a:buNone/>
            </a:pPr>
            <a:endParaRPr lang="sk-SK" sz="3600" b="1" dirty="0"/>
          </a:p>
        </p:txBody>
      </p:sp>
      <p:pic>
        <p:nvPicPr>
          <p:cNvPr id="20482" name="Picture 2" descr="http://www.regionkosice.com/fileadmin/user_upload/Abov/zaujimavosti/Nizna_Mysla_muzem/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744416" cy="2611713"/>
          </a:xfrm>
          <a:prstGeom prst="rect">
            <a:avLst/>
          </a:prstGeom>
          <a:noFill/>
        </p:spPr>
      </p:pic>
      <p:pic>
        <p:nvPicPr>
          <p:cNvPr id="20484" name="Picture 4" descr="http://www3.teraz.sk/usercontent/photos/d/9/d/3-d9da2043764d4d654f53bad77f28e908260aa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176464" cy="2160240"/>
          </a:xfrm>
          <a:prstGeom prst="rect">
            <a:avLst/>
          </a:prstGeom>
          <a:noFill/>
        </p:spPr>
      </p:pic>
      <p:pic>
        <p:nvPicPr>
          <p:cNvPr id="20486" name="Picture 6" descr="http://1.1.1.5/bmi/img233.imageshack.us/img233/9022/739606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3054" y="3488655"/>
            <a:ext cx="4497843" cy="3369345"/>
          </a:xfrm>
          <a:prstGeom prst="rect">
            <a:avLst/>
          </a:prstGeom>
          <a:noFill/>
        </p:spPr>
      </p:pic>
      <p:sp>
        <p:nvSpPr>
          <p:cNvPr id="4" name="Šípka doprava 3"/>
          <p:cNvSpPr/>
          <p:nvPr/>
        </p:nvSpPr>
        <p:spPr>
          <a:xfrm>
            <a:off x="1979712" y="5733256"/>
            <a:ext cx="2304256" cy="360040"/>
          </a:xfrm>
          <a:prstGeom prst="rightArrow">
            <a:avLst>
              <a:gd name="adj1" fmla="val 843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u="sng" dirty="0">
                <a:solidFill>
                  <a:srgbClr val="FF0000"/>
                </a:solidFill>
              </a:rPr>
              <a:t>ZMENY V NÁBOŽENSTVE</a:t>
            </a:r>
            <a:r>
              <a:rPr lang="sk-SK" sz="3600" b="1" dirty="0">
                <a:solidFill>
                  <a:srgbClr val="FF0000"/>
                </a:solidFill>
              </a:rPr>
              <a:t> </a:t>
            </a:r>
          </a:p>
          <a:p>
            <a:pPr algn="just">
              <a:buNone/>
            </a:pPr>
            <a:r>
              <a:rPr lang="sk-SK" sz="3600" b="1" dirty="0"/>
              <a:t>   → </a:t>
            </a:r>
            <a:r>
              <a:rPr lang="sk-SK" sz="3600" b="1" u="sng" dirty="0"/>
              <a:t>polyteizmus</a:t>
            </a:r>
            <a:r>
              <a:rPr lang="sk-SK" sz="3600" b="1" dirty="0"/>
              <a:t> – </a:t>
            </a:r>
            <a:r>
              <a:rPr lang="sk-SK" sz="3600" dirty="0"/>
              <a:t>viera vo viacerých bohov</a:t>
            </a:r>
          </a:p>
          <a:p>
            <a:pPr algn="just">
              <a:buNone/>
            </a:pPr>
            <a:r>
              <a:rPr lang="sk-SK" sz="3600" dirty="0"/>
              <a:t>   → veľký význam - </a:t>
            </a:r>
            <a:r>
              <a:rPr lang="sk-SK" sz="3600" b="1" dirty="0"/>
              <a:t>Slnko, oheň</a:t>
            </a:r>
          </a:p>
          <a:p>
            <a:pPr algn="just">
              <a:buNone/>
            </a:pPr>
            <a:r>
              <a:rPr lang="sk-SK" sz="3600" dirty="0"/>
              <a:t>   → vôľu bohov tlmočili </a:t>
            </a:r>
            <a:r>
              <a:rPr lang="sk-SK" sz="3600" b="1" dirty="0" smtClean="0"/>
              <a:t>kňazi</a:t>
            </a:r>
            <a:r>
              <a:rPr lang="sk-SK" sz="3600" dirty="0" smtClean="0"/>
              <a:t> - riadili </a:t>
            </a:r>
            <a:r>
              <a:rPr lang="sk-SK" sz="3600" smtClean="0"/>
              <a:t>chrámy, prijímali </a:t>
            </a:r>
            <a:r>
              <a:rPr lang="sk-SK" sz="3600" dirty="0"/>
              <a:t>milodary </a:t>
            </a:r>
            <a:r>
              <a:rPr lang="sk-SK" sz="3600" dirty="0" smtClean="0"/>
              <a:t>od veriacich</a:t>
            </a:r>
            <a:endParaRPr lang="sk-SK" sz="36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07359DE-009B-4A79-A671-C7D39DBA2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736" y="4627214"/>
            <a:ext cx="2909317" cy="223078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357EFC1-6E9B-4A03-829F-8747A0783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5013176"/>
            <a:ext cx="2705100" cy="1685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/>
              <a:t>ĎAKUJEM ZA POZORNOSŤ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800996"/>
              </p:ext>
            </p:extLst>
          </p:nvPr>
        </p:nvGraphicFramePr>
        <p:xfrm>
          <a:off x="251520" y="764704"/>
          <a:ext cx="8712968" cy="5755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6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3603">
                <a:tc>
                  <a:txBody>
                    <a:bodyPr/>
                    <a:lstStyle/>
                    <a:p>
                      <a:pPr algn="ctr"/>
                      <a:endParaRPr lang="sk-SK" sz="4800" dirty="0"/>
                    </a:p>
                    <a:p>
                      <a:pPr algn="ctr"/>
                      <a:r>
                        <a:rPr lang="sk-SK" sz="4800" dirty="0"/>
                        <a:t>MEDENÁ </a:t>
                      </a:r>
                    </a:p>
                    <a:p>
                      <a:pPr algn="ctr"/>
                      <a:r>
                        <a:rPr lang="sk-SK" sz="4800" dirty="0"/>
                        <a:t>DOBA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k-SK" sz="4800" dirty="0"/>
                    </a:p>
                    <a:p>
                      <a:pPr algn="ctr"/>
                      <a:r>
                        <a:rPr lang="sk-SK" sz="4800" dirty="0"/>
                        <a:t>BRONZOVÁ</a:t>
                      </a:r>
                      <a:r>
                        <a:rPr lang="sk-SK" sz="4800" baseline="0" dirty="0"/>
                        <a:t> </a:t>
                      </a:r>
                      <a:r>
                        <a:rPr lang="sk-SK" sz="4800" dirty="0"/>
                        <a:t>DOBA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2981">
                <a:tc>
                  <a:txBody>
                    <a:bodyPr/>
                    <a:lstStyle/>
                    <a:p>
                      <a:endParaRPr lang="sk-SK" dirty="0"/>
                    </a:p>
                    <a:p>
                      <a:endParaRPr lang="sk-SK" dirty="0"/>
                    </a:p>
                    <a:p>
                      <a:pPr algn="ctr"/>
                      <a:r>
                        <a:rPr lang="sk-SK" sz="4000" b="1" dirty="0" err="1">
                          <a:solidFill>
                            <a:srgbClr val="FF0000"/>
                          </a:solidFill>
                        </a:rPr>
                        <a:t>chalkolit</a:t>
                      </a:r>
                      <a:r>
                        <a:rPr lang="sk-SK" sz="4000" b="1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sk-SK" sz="4000" b="1" dirty="0" err="1">
                          <a:solidFill>
                            <a:srgbClr val="FF0000"/>
                          </a:solidFill>
                        </a:rPr>
                        <a:t>eneolit</a:t>
                      </a:r>
                      <a:r>
                        <a:rPr lang="sk-SK" sz="44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sk-SK" sz="4400" b="1" dirty="0">
                          <a:solidFill>
                            <a:schemeClr val="tx1"/>
                          </a:solidFill>
                        </a:rPr>
                        <a:t>približne 3,5 tis. až 2. tis. Pred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  <a:p>
                      <a:endParaRPr lang="sk-SK" dirty="0"/>
                    </a:p>
                    <a:p>
                      <a:pPr algn="ctr"/>
                      <a:endParaRPr lang="sk-SK" sz="4400" b="1" dirty="0"/>
                    </a:p>
                    <a:p>
                      <a:pPr algn="ctr"/>
                      <a:r>
                        <a:rPr lang="sk-SK" sz="4400" b="1" dirty="0"/>
                        <a:t>približne 2 tis. </a:t>
                      </a:r>
                    </a:p>
                    <a:p>
                      <a:pPr algn="ctr"/>
                      <a:r>
                        <a:rPr lang="sk-SK" sz="4400" b="1" dirty="0"/>
                        <a:t>až 800 pred Kr.</a:t>
                      </a:r>
                    </a:p>
                    <a:p>
                      <a:endParaRPr lang="sk-SK" sz="4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3312368"/>
          </a:xfrm>
        </p:spPr>
        <p:txBody>
          <a:bodyPr>
            <a:normAutofit fontScale="70000" lnSpcReduction="20000"/>
          </a:bodyPr>
          <a:lstStyle/>
          <a:p>
            <a:r>
              <a:rPr lang="sk-SK" sz="4200" dirty="0"/>
              <a:t>začala, keď človek vyrobil prvý nástroj z medi</a:t>
            </a:r>
          </a:p>
          <a:p>
            <a:r>
              <a:rPr lang="sk-SK" sz="4200" b="1" u="sng" dirty="0"/>
              <a:t>MEĎ</a:t>
            </a:r>
            <a:r>
              <a:rPr lang="sk-SK" sz="4200" b="1" dirty="0"/>
              <a:t> → mäkká, ľahko ohýbateľná, </a:t>
            </a:r>
            <a:r>
              <a:rPr lang="sk-SK" sz="4200" b="1" dirty="0" smtClean="0"/>
              <a:t>a preto   </a:t>
            </a:r>
            <a:r>
              <a:rPr lang="sk-SK" sz="4200" b="1" dirty="0"/>
              <a:t>pracovné </a:t>
            </a:r>
            <a:r>
              <a:rPr lang="sk-SK" sz="4200" b="1" dirty="0" smtClean="0"/>
              <a:t>nástroje sa vyrábali </a:t>
            </a:r>
            <a:r>
              <a:rPr lang="sk-SK" sz="4200" b="1" dirty="0"/>
              <a:t>z kameňa</a:t>
            </a:r>
          </a:p>
          <a:p>
            <a:pPr>
              <a:buNone/>
            </a:pPr>
            <a:r>
              <a:rPr lang="sk-SK" sz="4200" b="1" dirty="0"/>
              <a:t>              → </a:t>
            </a:r>
            <a:r>
              <a:rPr lang="sk-SK" sz="4200" b="1" dirty="0" smtClean="0"/>
              <a:t>z medi </a:t>
            </a:r>
            <a:r>
              <a:rPr lang="sk-SK" sz="4200" dirty="0" smtClean="0"/>
              <a:t>sa vyrábali šperky</a:t>
            </a:r>
            <a:r>
              <a:rPr lang="sk-SK" sz="4200" dirty="0"/>
              <a:t>, náboženské predmety, </a:t>
            </a:r>
            <a:r>
              <a:rPr lang="sk-SK" sz="4200" dirty="0" smtClean="0"/>
              <a:t>symboly </a:t>
            </a:r>
            <a:r>
              <a:rPr lang="sk-SK" sz="4200" dirty="0"/>
              <a:t>moci</a:t>
            </a:r>
          </a:p>
          <a:p>
            <a:pPr>
              <a:buNone/>
            </a:pPr>
            <a:r>
              <a:rPr lang="sk-SK" b="1" u="sng" dirty="0"/>
              <a:t>              </a:t>
            </a:r>
          </a:p>
          <a:p>
            <a:pPr>
              <a:buNone/>
            </a:pPr>
            <a:r>
              <a:rPr lang="sk-SK" b="1" u="sng" dirty="0"/>
              <a:t>              </a:t>
            </a:r>
          </a:p>
        </p:txBody>
      </p:sp>
      <p:pic>
        <p:nvPicPr>
          <p:cNvPr id="1026" name="Picture 2" descr="http://www.fysis.cz/Obrazky/BG/600jpg/varm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2085" y="3830245"/>
            <a:ext cx="6444715" cy="3015417"/>
          </a:xfrm>
          <a:prstGeom prst="rect">
            <a:avLst/>
          </a:prstGeom>
          <a:noFill/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90232F14-595C-44B4-B364-0898114A8F17}"/>
              </a:ext>
            </a:extLst>
          </p:cNvPr>
          <p:cNvSpPr txBox="1"/>
          <p:nvPr/>
        </p:nvSpPr>
        <p:spPr>
          <a:xfrm>
            <a:off x="647564" y="476672"/>
            <a:ext cx="7524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MEDENÁ DOBA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B3AEE01-7B10-44C0-AD7D-4B6842CA1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201" y="3460278"/>
            <a:ext cx="3267739" cy="324945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F387827-1E59-42FE-AE1F-7F2AC7C83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601" y="3326370"/>
            <a:ext cx="1807598" cy="1552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7"/>
            <a:ext cx="8229600" cy="2808312"/>
          </a:xfrm>
        </p:spPr>
        <p:txBody>
          <a:bodyPr>
            <a:normAutofit/>
          </a:bodyPr>
          <a:lstStyle/>
          <a:p>
            <a:r>
              <a:rPr lang="sk-SK" sz="3600" b="1" dirty="0"/>
              <a:t>v roku 1991 v talianskych Alpách objavili telo človeka z medenej doby = </a:t>
            </a:r>
            <a:r>
              <a:rPr lang="sk-SK" sz="3600" b="1" dirty="0" err="1"/>
              <a:t>Ötzi</a:t>
            </a:r>
            <a:r>
              <a:rPr lang="sk-SK" sz="3600" b="1" dirty="0"/>
              <a:t> (160 cm, 50 kg)</a:t>
            </a:r>
          </a:p>
        </p:txBody>
      </p:sp>
      <p:pic>
        <p:nvPicPr>
          <p:cNvPr id="16386" name="Picture 2" descr="Ötzi Iceman tvár rekonštrukcii (obrázky): Ötzi mumifikované telo na snímke v roku 1991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5715000" cy="4150990"/>
          </a:xfrm>
          <a:prstGeom prst="rect">
            <a:avLst/>
          </a:prstGeom>
          <a:noFill/>
        </p:spPr>
      </p:pic>
      <p:pic>
        <p:nvPicPr>
          <p:cNvPr id="16388" name="Picture 4" descr="Ötzi Iceman tvár rekonštrukcii (obrázky): nový rekonštrukcia líči predčasne starý muž s koženou kožou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348880"/>
            <a:ext cx="2778708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B8A28D27-B6AA-42FD-9936-0C7B54664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04" y="2132856"/>
            <a:ext cx="2368388" cy="236838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289451"/>
          </a:xfrm>
        </p:spPr>
        <p:txBody>
          <a:bodyPr>
            <a:normAutofit/>
          </a:bodyPr>
          <a:lstStyle/>
          <a:p>
            <a:r>
              <a:rPr lang="sk-SK" sz="3000" b="1" u="sng" dirty="0" smtClean="0">
                <a:solidFill>
                  <a:schemeClr val="accent5">
                    <a:lumMod val="75000"/>
                  </a:schemeClr>
                </a:solidFill>
              </a:rPr>
              <a:t>BRONZ</a:t>
            </a:r>
            <a:r>
              <a:rPr lang="sk-SK" sz="3000" b="1" dirty="0"/>
              <a:t>	</a:t>
            </a:r>
            <a:r>
              <a:rPr lang="sk-SK" sz="3000" b="1" dirty="0" smtClean="0"/>
              <a:t>→ </a:t>
            </a:r>
            <a:r>
              <a:rPr lang="sk-SK" sz="3000" b="1" dirty="0"/>
              <a:t>zlúčenina </a:t>
            </a:r>
            <a:r>
              <a:rPr lang="sk-SK" sz="3000" b="1" dirty="0">
                <a:solidFill>
                  <a:schemeClr val="accent5">
                    <a:lumMod val="75000"/>
                  </a:schemeClr>
                </a:solidFill>
              </a:rPr>
              <a:t>medi a cínu</a:t>
            </a:r>
          </a:p>
          <a:p>
            <a:pPr>
              <a:buNone/>
            </a:pPr>
            <a:r>
              <a:rPr lang="sk-SK" sz="3000" b="1" dirty="0"/>
              <a:t>              </a:t>
            </a:r>
            <a:r>
              <a:rPr lang="sk-SK" sz="3000" b="1" dirty="0" smtClean="0"/>
              <a:t>	→ </a:t>
            </a:r>
            <a:r>
              <a:rPr lang="sk-SK" sz="3000" b="1" dirty="0"/>
              <a:t>nie je mäkký, neohýba sa, </a:t>
            </a:r>
          </a:p>
          <a:p>
            <a:pPr>
              <a:buNone/>
            </a:pPr>
            <a:r>
              <a:rPr lang="sk-SK" sz="3000" b="1" dirty="0"/>
              <a:t>                   </a:t>
            </a:r>
            <a:r>
              <a:rPr lang="sk-SK" sz="3000" b="1" dirty="0" smtClean="0"/>
              <a:t>  ale je krehký </a:t>
            </a:r>
            <a:r>
              <a:rPr lang="sk-SK" sz="3000" dirty="0" smtClean="0"/>
              <a:t>– prvé bronzové 														nástroje sa lámali </a:t>
            </a:r>
            <a:endParaRPr lang="sk-SK" sz="3000" dirty="0"/>
          </a:p>
          <a:p>
            <a:pPr>
              <a:buNone/>
            </a:pPr>
            <a:r>
              <a:rPr lang="sk-SK" sz="3000" b="1" dirty="0"/>
              <a:t>                 </a:t>
            </a:r>
            <a:r>
              <a:rPr lang="sk-SK" sz="3000" b="1" dirty="0" smtClean="0"/>
              <a:t>  → z bronzu: </a:t>
            </a:r>
            <a:r>
              <a:rPr lang="sk-SK" sz="3000" dirty="0" smtClean="0"/>
              <a:t>šperky</a:t>
            </a:r>
            <a:r>
              <a:rPr lang="sk-SK" sz="3000" dirty="0"/>
              <a:t>, zbrane, pracovné </a:t>
            </a:r>
            <a:r>
              <a:rPr lang="sk-SK" sz="3000" dirty="0" smtClean="0"/>
              <a:t>										nástroje</a:t>
            </a:r>
            <a:endParaRPr lang="sk-SK" sz="3000" dirty="0"/>
          </a:p>
          <a:p>
            <a:pPr>
              <a:buNone/>
            </a:pPr>
            <a:r>
              <a:rPr lang="sk-SK" sz="3000" b="1" dirty="0"/>
              <a:t>                 </a:t>
            </a:r>
            <a:r>
              <a:rPr lang="sk-SK" sz="3000" b="1" dirty="0" smtClean="0"/>
              <a:t>  → </a:t>
            </a:r>
            <a:r>
              <a:rPr lang="sk-SK" sz="3000" b="1" dirty="0"/>
              <a:t>ľudia prestali používať kameň </a:t>
            </a:r>
            <a:endParaRPr lang="sk-SK" sz="3000" dirty="0"/>
          </a:p>
          <a:p>
            <a:pPr>
              <a:buNone/>
            </a:pPr>
            <a:r>
              <a:rPr lang="sk-SK" sz="3000" b="1" dirty="0"/>
              <a:t>                 → „prvý zlatý vek Európy“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F4DB6847-96DD-4D63-B3D0-D4D1E40E4EE6}"/>
              </a:ext>
            </a:extLst>
          </p:cNvPr>
          <p:cNvSpPr txBox="1"/>
          <p:nvPr/>
        </p:nvSpPr>
        <p:spPr>
          <a:xfrm>
            <a:off x="647564" y="260648"/>
            <a:ext cx="7524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BRONZOVÁ DOBA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96C2A293-F8A0-497F-9512-C28335E44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470" y="4941168"/>
            <a:ext cx="2408709" cy="1916832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179A142C-C375-40DD-A7A3-08482F810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06" y="178699"/>
            <a:ext cx="1788788" cy="142578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A4D406C-79DA-44A7-98DD-CC2F85BE9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134827"/>
            <a:ext cx="2843807" cy="1712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7C5DB-50D2-48DD-A7FD-931BD9864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Zmeny v spoločnosti: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7C2FE15-FED0-48C2-A6DE-5E36D5905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25193"/>
            <a:ext cx="7994850" cy="4248472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deľba na </a:t>
            </a:r>
            <a:r>
              <a:rPr lang="sk-SK" sz="4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bohatých a</a:t>
            </a:r>
            <a:r>
              <a:rPr lang="sk-SK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k-SK" sz="4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chudobných, </a:t>
            </a:r>
            <a:endParaRPr lang="sk-SK" sz="4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4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prví otroci – vojnoví zajatci,</a:t>
            </a:r>
            <a:endParaRPr lang="sk-SK" sz="4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vznikli </a:t>
            </a:r>
            <a:r>
              <a:rPr lang="sk-SK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prvé kráľovstvá</a:t>
            </a:r>
            <a:r>
              <a:rPr lang="sk-SK" sz="4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4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prvé mestá</a:t>
            </a:r>
            <a:r>
              <a:rPr lang="sk-SK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(hradby, veže, priekopy</a:t>
            </a:r>
            <a:r>
              <a:rPr lang="sk-SK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endParaRPr lang="sk-SK" sz="4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4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Spoločnosť sa riadila podľa </a:t>
            </a:r>
            <a:r>
              <a:rPr lang="sk-SK" sz="4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pravidiel</a:t>
            </a:r>
            <a:r>
              <a:rPr lang="sk-SK" sz="4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sk-SK" sz="4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vznikali </a:t>
            </a:r>
            <a:r>
              <a:rPr lang="sk-SK" sz="4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prvé</a:t>
            </a:r>
            <a:r>
              <a:rPr lang="sk-SK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zákonníky</a:t>
            </a:r>
            <a:r>
              <a:rPr lang="sk-SK" sz="4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sk-SK" sz="4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atriarchát </a:t>
            </a:r>
            <a:r>
              <a:rPr lang="sk-SK" sz="4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sk-SK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vedúcu úlohu má muž</a:t>
            </a:r>
          </a:p>
          <a:p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9799E4C-74E3-41D4-96A6-77764DDED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1" y="5170536"/>
            <a:ext cx="2500947" cy="167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u="sng" dirty="0">
                <a:solidFill>
                  <a:srgbClr val="FF0000"/>
                </a:solidFill>
                <a:latin typeface="+mj-lt"/>
                <a:cs typeface="Times New Roman"/>
              </a:rPr>
              <a:t>NOVÉ POZNATKY</a:t>
            </a:r>
            <a:r>
              <a:rPr lang="sk-SK" sz="3600" b="1" dirty="0">
                <a:solidFill>
                  <a:srgbClr val="FF0000"/>
                </a:solidFill>
                <a:latin typeface="+mj-lt"/>
                <a:cs typeface="Times New Roman"/>
              </a:rPr>
              <a:t> </a:t>
            </a:r>
            <a:r>
              <a:rPr lang="sk-SK" sz="3600" b="1" dirty="0">
                <a:latin typeface="+mj-lt"/>
                <a:cs typeface="Times New Roman"/>
              </a:rPr>
              <a:t>→ písmo, číslice, </a:t>
            </a:r>
          </a:p>
          <a:p>
            <a:r>
              <a:rPr lang="sk-SK" sz="3600" b="1" dirty="0">
                <a:latin typeface="+mj-lt"/>
                <a:cs typeface="Times New Roman"/>
              </a:rPr>
              <a:t>spoločenská deľba </a:t>
            </a:r>
            <a:r>
              <a:rPr lang="sk-SK" sz="3600" b="1" dirty="0" smtClean="0">
                <a:latin typeface="+mj-lt"/>
                <a:cs typeface="Times New Roman"/>
              </a:rPr>
              <a:t>práce: (</a:t>
            </a:r>
            <a:r>
              <a:rPr lang="sk-SK" sz="3600" b="1" dirty="0" smtClean="0">
                <a:solidFill>
                  <a:srgbClr val="C00000"/>
                </a:solidFill>
                <a:latin typeface="+mj-lt"/>
                <a:cs typeface="Times New Roman"/>
              </a:rPr>
              <a:t>remeselníci </a:t>
            </a:r>
            <a:r>
              <a:rPr lang="sk-SK" sz="3600" b="1" dirty="0">
                <a:solidFill>
                  <a:srgbClr val="C00000"/>
                </a:solidFill>
                <a:latin typeface="+mj-lt"/>
                <a:cs typeface="Times New Roman"/>
              </a:rPr>
              <a:t>sa definitívne oddelili od roľníkov</a:t>
            </a:r>
            <a:r>
              <a:rPr lang="sk-SK" sz="3600" b="1" dirty="0">
                <a:latin typeface="+mj-lt"/>
                <a:cs typeface="Times New Roman"/>
              </a:rPr>
              <a:t>), </a:t>
            </a:r>
            <a:r>
              <a:rPr lang="sk-SK" sz="3600" b="1" dirty="0" smtClean="0">
                <a:latin typeface="+mj-lt"/>
                <a:cs typeface="Times New Roman"/>
              </a:rPr>
              <a:t>vznikli nové </a:t>
            </a:r>
            <a:r>
              <a:rPr lang="sk-SK" sz="3600" b="1" dirty="0">
                <a:latin typeface="+mj-lt"/>
                <a:cs typeface="Times New Roman"/>
              </a:rPr>
              <a:t>remeslá – </a:t>
            </a:r>
            <a:r>
              <a:rPr lang="sk-SK" sz="3600" b="1" dirty="0" err="1" smtClean="0">
                <a:latin typeface="+mj-lt"/>
                <a:cs typeface="Times New Roman"/>
              </a:rPr>
              <a:t>prospektori</a:t>
            </a:r>
            <a:r>
              <a:rPr lang="sk-SK" sz="3600" b="1" dirty="0" smtClean="0">
                <a:latin typeface="+mj-lt"/>
                <a:cs typeface="Times New Roman"/>
              </a:rPr>
              <a:t>, baníci, hutníci - </a:t>
            </a:r>
            <a:r>
              <a:rPr lang="sk-SK" sz="3600" b="1" dirty="0" err="1" smtClean="0">
                <a:latin typeface="+mj-lt"/>
                <a:cs typeface="Times New Roman"/>
              </a:rPr>
              <a:t>kovolejárstvo</a:t>
            </a:r>
            <a:r>
              <a:rPr lang="sk-SK" sz="3600" b="1" dirty="0" smtClean="0">
                <a:latin typeface="+mj-lt"/>
                <a:cs typeface="Times New Roman"/>
              </a:rPr>
              <a:t>, kovotepectvo</a:t>
            </a:r>
            <a:endParaRPr lang="sk-SK" sz="3600" b="1" dirty="0">
              <a:latin typeface="+mj-lt"/>
              <a:cs typeface="Times New Roman"/>
            </a:endParaRPr>
          </a:p>
          <a:p>
            <a:r>
              <a:rPr lang="sk-SK" sz="3600" b="1" dirty="0" err="1">
                <a:latin typeface="+mj-lt"/>
                <a:cs typeface="Times New Roman"/>
              </a:rPr>
              <a:t>domestikácia</a:t>
            </a:r>
            <a:r>
              <a:rPr lang="sk-SK" sz="3600" b="1" dirty="0">
                <a:latin typeface="+mj-lt"/>
                <a:cs typeface="Times New Roman"/>
              </a:rPr>
              <a:t> (kôň, ťava, slon)</a:t>
            </a:r>
            <a:endParaRPr lang="sk-SK" sz="36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2849B55-F333-431A-9356-6B1BC3506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821717"/>
            <a:ext cx="2726420" cy="202113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55E1687B-7D92-44E9-A2E3-E5E68CAE6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15351" r="50000" b="16401"/>
          <a:stretch/>
        </p:blipFill>
        <p:spPr>
          <a:xfrm>
            <a:off x="7223048" y="4734108"/>
            <a:ext cx="1920952" cy="219634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44DE0BF-969B-47E8-83B6-7A2FE5EB2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694" y="4897514"/>
            <a:ext cx="3059457" cy="196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2B7A136C-C94C-4401-8498-4C441B326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AC4BDF95-116C-406D-8529-256380CB5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750" y="2323000"/>
            <a:ext cx="5578250" cy="4523296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0B43B48A-47F6-4CFA-A329-901E80F4F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32" y="217000"/>
            <a:ext cx="4401246" cy="328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u="sng" dirty="0">
                <a:solidFill>
                  <a:srgbClr val="FF0000"/>
                </a:solidFill>
                <a:latin typeface="+mj-lt"/>
                <a:cs typeface="Times New Roman"/>
              </a:rPr>
              <a:t>NOVÉ </a:t>
            </a:r>
            <a:r>
              <a:rPr lang="sk-SK" sz="3600" b="1" u="sng" dirty="0" smtClean="0">
                <a:solidFill>
                  <a:srgbClr val="FF0000"/>
                </a:solidFill>
                <a:latin typeface="+mj-lt"/>
                <a:cs typeface="Times New Roman"/>
              </a:rPr>
              <a:t>POZNATKY</a:t>
            </a:r>
            <a:r>
              <a:rPr lang="sk-SK" sz="3600" b="1" dirty="0" smtClean="0">
                <a:solidFill>
                  <a:srgbClr val="FF0000"/>
                </a:solidFill>
                <a:latin typeface="+mj-lt"/>
                <a:cs typeface="Times New Roman"/>
              </a:rPr>
              <a:t>:</a:t>
            </a:r>
            <a:endParaRPr lang="sk-SK" sz="3600" b="1" dirty="0">
              <a:solidFill>
                <a:srgbClr val="FF0000"/>
              </a:solidFill>
              <a:latin typeface="+mj-lt"/>
              <a:cs typeface="Times New Roman"/>
            </a:endParaRPr>
          </a:p>
          <a:p>
            <a:r>
              <a:rPr lang="sk-SK" sz="3600" b="1" dirty="0">
                <a:latin typeface="+mj-lt"/>
                <a:cs typeface="Times New Roman"/>
              </a:rPr>
              <a:t>výmenný </a:t>
            </a:r>
            <a:r>
              <a:rPr lang="sk-SK" sz="3600" b="1" dirty="0" smtClean="0">
                <a:latin typeface="+mj-lt"/>
                <a:cs typeface="Times New Roman"/>
              </a:rPr>
              <a:t>obchod - </a:t>
            </a:r>
            <a:r>
              <a:rPr lang="sk-SK" sz="3600" b="1" dirty="0" err="1">
                <a:latin typeface="+mj-lt"/>
                <a:cs typeface="Times New Roman"/>
              </a:rPr>
              <a:t>predmincové</a:t>
            </a:r>
            <a:r>
              <a:rPr lang="sk-SK" sz="3600" b="1" dirty="0">
                <a:latin typeface="+mj-lt"/>
                <a:cs typeface="Times New Roman"/>
              </a:rPr>
              <a:t> platidlá </a:t>
            </a:r>
            <a:r>
              <a:rPr lang="sk-SK" sz="3600" b="1" dirty="0" smtClean="0">
                <a:latin typeface="+mj-lt"/>
                <a:cs typeface="Times New Roman"/>
              </a:rPr>
              <a:t>a neskôr kovové mince</a:t>
            </a:r>
            <a:r>
              <a:rPr lang="sk-SK" sz="3600" b="1" dirty="0">
                <a:latin typeface="+mj-lt"/>
                <a:cs typeface="Times New Roman"/>
              </a:rPr>
              <a:t>, </a:t>
            </a:r>
          </a:p>
          <a:p>
            <a:r>
              <a:rPr lang="sk-SK" sz="3600" b="1" dirty="0" smtClean="0">
                <a:latin typeface="+mj-lt"/>
                <a:cs typeface="Times New Roman"/>
              </a:rPr>
              <a:t>koleso</a:t>
            </a:r>
          </a:p>
          <a:p>
            <a:r>
              <a:rPr lang="sk-SK" sz="3600" b="1" dirty="0" smtClean="0">
                <a:latin typeface="+mj-lt"/>
                <a:cs typeface="Times New Roman"/>
              </a:rPr>
              <a:t>pluh</a:t>
            </a:r>
          </a:p>
          <a:p>
            <a:r>
              <a:rPr lang="sk-SK" sz="3600" b="1" dirty="0" smtClean="0">
                <a:latin typeface="+mj-lt"/>
                <a:cs typeface="Times New Roman"/>
              </a:rPr>
              <a:t>hrnčiarsky kruh</a:t>
            </a:r>
          </a:p>
          <a:p>
            <a:r>
              <a:rPr lang="sk-SK" sz="3600" b="1" dirty="0" smtClean="0">
                <a:latin typeface="+mj-lt"/>
                <a:cs typeface="Times New Roman"/>
              </a:rPr>
              <a:t>voz</a:t>
            </a:r>
            <a:endParaRPr lang="sk-SK" sz="3600" b="1" dirty="0">
              <a:latin typeface="+mj-lt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201</TotalTime>
  <Words>338</Words>
  <Application>Microsoft Office PowerPoint</Application>
  <PresentationFormat>Prezentácia na obrazovke (4:3)</PresentationFormat>
  <Paragraphs>59</Paragraphs>
  <Slides>13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 3</vt:lpstr>
      <vt:lpstr>Fazeta</vt:lpstr>
      <vt:lpstr>ČLOVEK OBJAVUJE MEĎ A BRONZ</vt:lpstr>
      <vt:lpstr>Prezentácia programu PowerPoint</vt:lpstr>
      <vt:lpstr>Prezentácia programu PowerPoint</vt:lpstr>
      <vt:lpstr>Prezentácia programu PowerPoint</vt:lpstr>
      <vt:lpstr>Prezentácia programu PowerPoint</vt:lpstr>
      <vt:lpstr>Zmeny v spoločnosti: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POZORNOSŤ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ČLOVEK OBJAVUJE MEĎ A BRONZ</dc:title>
  <dc:creator>Silvia Kyseľová</dc:creator>
  <cp:lastModifiedBy>Ucitel</cp:lastModifiedBy>
  <cp:revision>66</cp:revision>
  <dcterms:modified xsi:type="dcterms:W3CDTF">2020-11-02T19:05:35Z</dcterms:modified>
</cp:coreProperties>
</file>